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5"/>
  </p:notesMasterIdLst>
  <p:sldIdLst>
    <p:sldId id="256" r:id="rId2"/>
    <p:sldId id="316" r:id="rId3"/>
    <p:sldId id="257" r:id="rId4"/>
    <p:sldId id="370" r:id="rId5"/>
    <p:sldId id="307" r:id="rId6"/>
    <p:sldId id="372" r:id="rId7"/>
    <p:sldId id="373" r:id="rId8"/>
    <p:sldId id="375" r:id="rId9"/>
    <p:sldId id="374" r:id="rId10"/>
    <p:sldId id="377" r:id="rId11"/>
    <p:sldId id="380" r:id="rId12"/>
    <p:sldId id="379" r:id="rId13"/>
    <p:sldId id="376" r:id="rId14"/>
    <p:sldId id="381" r:id="rId15"/>
    <p:sldId id="382" r:id="rId16"/>
    <p:sldId id="383" r:id="rId17"/>
    <p:sldId id="384" r:id="rId18"/>
    <p:sldId id="385" r:id="rId19"/>
    <p:sldId id="386" r:id="rId20"/>
    <p:sldId id="404" r:id="rId21"/>
    <p:sldId id="405" r:id="rId22"/>
    <p:sldId id="406" r:id="rId23"/>
    <p:sldId id="387" r:id="rId24"/>
    <p:sldId id="407" r:id="rId25"/>
    <p:sldId id="388" r:id="rId26"/>
    <p:sldId id="389" r:id="rId27"/>
    <p:sldId id="390" r:id="rId28"/>
    <p:sldId id="391" r:id="rId29"/>
    <p:sldId id="392" r:id="rId30"/>
    <p:sldId id="393" r:id="rId31"/>
    <p:sldId id="395" r:id="rId32"/>
    <p:sldId id="399" r:id="rId33"/>
    <p:sldId id="400" r:id="rId34"/>
    <p:sldId id="401" r:id="rId35"/>
    <p:sldId id="402" r:id="rId36"/>
    <p:sldId id="403" r:id="rId37"/>
    <p:sldId id="408" r:id="rId38"/>
    <p:sldId id="409" r:id="rId39"/>
    <p:sldId id="410" r:id="rId40"/>
    <p:sldId id="412" r:id="rId41"/>
    <p:sldId id="413" r:id="rId42"/>
    <p:sldId id="411" r:id="rId43"/>
    <p:sldId id="368"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50" d="100"/>
          <a:sy n="50" d="100"/>
        </p:scale>
        <p:origin x="-204" y="-6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28/07/2014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43</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3.xml"/><Relationship Id="rId13" Type="http://schemas.openxmlformats.org/officeDocument/2006/relationships/slide" Target="../slides/slide31.xml"/><Relationship Id="rId3" Type="http://schemas.openxmlformats.org/officeDocument/2006/relationships/slide" Target="../slides/slide2.xml"/><Relationship Id="rId7" Type="http://schemas.openxmlformats.org/officeDocument/2006/relationships/slide" Target="../slides/slide12.xml"/><Relationship Id="rId12" Type="http://schemas.openxmlformats.org/officeDocument/2006/relationships/slide" Target="../slides/slide24.xml"/><Relationship Id="rId17" Type="http://schemas.openxmlformats.org/officeDocument/2006/relationships/slide" Target="../slides/slide42.xml"/><Relationship Id="rId2" Type="http://schemas.openxmlformats.org/officeDocument/2006/relationships/slide" Target="../slides/slide5.xml"/><Relationship Id="rId16" Type="http://schemas.openxmlformats.org/officeDocument/2006/relationships/slide" Target="../slides/slide41.xml"/><Relationship Id="rId1" Type="http://schemas.openxmlformats.org/officeDocument/2006/relationships/slideMaster" Target="../slideMasters/slideMaster1.xml"/><Relationship Id="rId6" Type="http://schemas.openxmlformats.org/officeDocument/2006/relationships/slide" Target="../slides/slide10.xml"/><Relationship Id="rId11" Type="http://schemas.openxmlformats.org/officeDocument/2006/relationships/slide" Target="../slides/slide22.xml"/><Relationship Id="rId5" Type="http://schemas.openxmlformats.org/officeDocument/2006/relationships/slide" Target="../slides/slide8.xml"/><Relationship Id="rId15" Type="http://schemas.openxmlformats.org/officeDocument/2006/relationships/slide" Target="../slides/slide38.xml"/><Relationship Id="rId10" Type="http://schemas.openxmlformats.org/officeDocument/2006/relationships/slide" Target="../slides/slide19.xml"/><Relationship Id="rId4" Type="http://schemas.openxmlformats.org/officeDocument/2006/relationships/slide" Target="../slides/slide43.xml"/><Relationship Id="rId9" Type="http://schemas.openxmlformats.org/officeDocument/2006/relationships/slide" Target="../slides/slide16.xml"/><Relationship Id="rId14" Type="http://schemas.openxmlformats.org/officeDocument/2006/relationships/slide" Target="../slides/slide3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28/07/2014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28/07/2014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28/07/2014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28/07/2014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41" name="Round Same Side Corner Rectangle 40">
            <a:hlinkClick r:id="rId2" action="ppaction://hlinksldjump"/>
          </p:cNvPr>
          <p:cNvSpPr/>
          <p:nvPr userDrawn="1"/>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3" action="ppaction://hlinksldjump"/>
          </p:cNvPr>
          <p:cNvSpPr/>
          <p:nvPr userDrawn="1"/>
        </p:nvSpPr>
        <p:spPr>
          <a:xfrm>
            <a:off x="761613" y="6569968"/>
            <a:ext cx="648072"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tx1"/>
                </a:solidFill>
                <a:latin typeface="Calibri" pitchFamily="34" charset="0"/>
                <a:cs typeface="Calibri" pitchFamily="34" charset="0"/>
              </a:rPr>
              <a:t>Criteria</a:t>
            </a:r>
            <a:endParaRPr lang="en-GB" sz="1100" b="1" dirty="0">
              <a:solidFill>
                <a:schemeClr val="tx1"/>
              </a:solidFill>
              <a:latin typeface="Calibri" pitchFamily="34" charset="0"/>
              <a:cs typeface="Calibri" pitchFamily="34" charset="0"/>
            </a:endParaRPr>
          </a:p>
        </p:txBody>
      </p:sp>
      <p:sp>
        <p:nvSpPr>
          <p:cNvPr id="51" name="Round Same Side Corner Rectangle 50">
            <a:hlinkClick r:id="rId4" action="ppaction://hlinksldjump"/>
          </p:cNvPr>
          <p:cNvSpPr/>
          <p:nvPr userDrawn="1"/>
        </p:nvSpPr>
        <p:spPr>
          <a:xfrm>
            <a:off x="1415722"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5" action="ppaction://hlinksldjump"/>
          </p:cNvPr>
          <p:cNvSpPr/>
          <p:nvPr userDrawn="1"/>
        </p:nvSpPr>
        <p:spPr>
          <a:xfrm>
            <a:off x="2069831"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6" action="ppaction://hlinksldjump"/>
          </p:cNvPr>
          <p:cNvSpPr/>
          <p:nvPr userDrawn="1"/>
        </p:nvSpPr>
        <p:spPr>
          <a:xfrm>
            <a:off x="247186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7" action="ppaction://hlinksldjump"/>
          </p:cNvPr>
          <p:cNvSpPr/>
          <p:nvPr userDrawn="1"/>
        </p:nvSpPr>
        <p:spPr>
          <a:xfrm>
            <a:off x="2873905"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8" action="ppaction://hlinksldjump"/>
          </p:cNvPr>
          <p:cNvSpPr/>
          <p:nvPr userDrawn="1"/>
        </p:nvSpPr>
        <p:spPr>
          <a:xfrm>
            <a:off x="327594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rId9" action="ppaction://hlinksldjump"/>
          </p:cNvPr>
          <p:cNvSpPr/>
          <p:nvPr userDrawn="1"/>
        </p:nvSpPr>
        <p:spPr>
          <a:xfrm>
            <a:off x="3677979"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rId10" action="ppaction://hlinksldjump"/>
          </p:cNvPr>
          <p:cNvSpPr/>
          <p:nvPr userDrawn="1"/>
        </p:nvSpPr>
        <p:spPr>
          <a:xfrm>
            <a:off x="4080016"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58" name="Round Same Side Corner Rectangle 57">
            <a:hlinkClick r:id="rId10" action="ppaction://hlinksldjump"/>
          </p:cNvPr>
          <p:cNvSpPr/>
          <p:nvPr userDrawn="1"/>
        </p:nvSpPr>
        <p:spPr>
          <a:xfrm>
            <a:off x="4482053"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59" name="Round Same Side Corner Rectangle 58">
            <a:hlinkClick r:id="rId11" action="ppaction://hlinksldjump"/>
          </p:cNvPr>
          <p:cNvSpPr/>
          <p:nvPr userDrawn="1"/>
        </p:nvSpPr>
        <p:spPr>
          <a:xfrm>
            <a:off x="4884090"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60" name="Round Same Side Corner Rectangle 59">
            <a:hlinkClick r:id="rId11" action="ppaction://hlinksldjump"/>
          </p:cNvPr>
          <p:cNvSpPr/>
          <p:nvPr userDrawn="1"/>
        </p:nvSpPr>
        <p:spPr>
          <a:xfrm>
            <a:off x="5286127"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61" name="Round Same Side Corner Rectangle 60">
            <a:hlinkClick r:id="rId12" action="ppaction://hlinksldjump"/>
          </p:cNvPr>
          <p:cNvSpPr/>
          <p:nvPr userDrawn="1"/>
        </p:nvSpPr>
        <p:spPr>
          <a:xfrm>
            <a:off x="5688164"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62" name="Round Same Side Corner Rectangle 61">
            <a:hlinkClick r:id="rId13" action="ppaction://hlinksldjump"/>
          </p:cNvPr>
          <p:cNvSpPr/>
          <p:nvPr userDrawn="1"/>
        </p:nvSpPr>
        <p:spPr>
          <a:xfrm>
            <a:off x="6090201"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63" name="Round Same Side Corner Rectangle 62">
            <a:hlinkClick r:id="rId14" action="ppaction://hlinksldjump"/>
          </p:cNvPr>
          <p:cNvSpPr/>
          <p:nvPr userDrawn="1"/>
        </p:nvSpPr>
        <p:spPr>
          <a:xfrm>
            <a:off x="6492238"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64" name="Round Same Side Corner Rectangle 63">
            <a:hlinkClick r:id="rId15" action="ppaction://hlinksldjump"/>
          </p:cNvPr>
          <p:cNvSpPr/>
          <p:nvPr userDrawn="1"/>
        </p:nvSpPr>
        <p:spPr>
          <a:xfrm>
            <a:off x="6894275"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66" name="Round Same Side Corner Rectangle 65">
            <a:hlinkClick r:id="rId16" action="ppaction://hlinksldjump"/>
          </p:cNvPr>
          <p:cNvSpPr/>
          <p:nvPr userDrawn="1"/>
        </p:nvSpPr>
        <p:spPr>
          <a:xfrm>
            <a:off x="7308304" y="6569968"/>
            <a:ext cx="396000" cy="288032"/>
          </a:xfrm>
          <a:prstGeom prst="round2SameRect">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67" name="Round Same Side Corner Rectangle 66">
            <a:hlinkClick r:id="rId17" action="ppaction://hlinksldjump"/>
          </p:cNvPr>
          <p:cNvSpPr/>
          <p:nvPr userDrawn="1"/>
        </p:nvSpPr>
        <p:spPr>
          <a:xfrm>
            <a:off x="7710347" y="6569968"/>
            <a:ext cx="396000" cy="288032"/>
          </a:xfrm>
          <a:prstGeom prst="round2SameRect">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28/07/2014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28/07/2014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28/07/2014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28/07/2014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28/07/2014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28/07/2014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28/07/2014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28/07/2014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arcade-museum.com/game_detail.php?game_id=7647" TargetMode="External"/><Relationship Id="rId2" Type="http://schemas.openxmlformats.org/officeDocument/2006/relationships/hyperlink" Target="http://www.arcade-museum.com/game_detail.php?game_id=8485"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gamesindustry.biz/articles/2013-05-02-72-percent-of-gamers-play-online-npd"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products.howstuffworks.com/video-game-console-reviews.htm" TargetMode="External"/><Relationship Id="rId2" Type="http://schemas.openxmlformats.org/officeDocument/2006/relationships/hyperlink" Target="http://arstechnica.com/gaming/news/2008/11/afeature-guide-to-current-generation-gaming-consoles.ars" TargetMode="External"/><Relationship Id="rId1" Type="http://schemas.openxmlformats.org/officeDocument/2006/relationships/slideLayout" Target="../slideLayouts/slideLayout2.xml"/><Relationship Id="rId6" Type="http://schemas.openxmlformats.org/officeDocument/2006/relationships/hyperlink" Target="http://www.getprice.com.au/game-consoles.htm" TargetMode="External"/><Relationship Id="rId5" Type="http://schemas.openxmlformats.org/officeDocument/2006/relationships/hyperlink" Target="http://www.dooyoo.co.uk/video-game-console/" TargetMode="External"/><Relationship Id="rId4" Type="http://schemas.openxmlformats.org/officeDocument/2006/relationships/hyperlink" Target="http://www.consumersearch.com/video-game-consoles"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engadget.com/2006/03/03/a-brief-history-of-handheld-video-games/" TargetMode="External"/><Relationship Id="rId7" Type="http://schemas.openxmlformats.org/officeDocument/2006/relationships/image" Target="../media/image11.jpeg"/><Relationship Id="rId2" Type="http://schemas.openxmlformats.org/officeDocument/2006/relationships/hyperlink" Target="http://www.android.com/" TargetMode="Externa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hyperlink" Target="http://www.metacritic.com/games/ds/" TargetMode="External"/><Relationship Id="rId7" Type="http://schemas.openxmlformats.org/officeDocument/2006/relationships/image" Target="../media/image13.jpeg"/><Relationship Id="rId2" Type="http://schemas.openxmlformats.org/officeDocument/2006/relationships/hyperlink" Target="http://en.wikipedia.org/wiki/Nintendo_DS" TargetMode="Externa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upload.wikimedia.org/wikipedia/commons/c/c4/DSLite_white_trans.png" TargetMode="External"/><Relationship Id="rId4" Type="http://schemas.openxmlformats.org/officeDocument/2006/relationships/hyperlink" Target="http://en.wikipedia.org/wiki/List_of_best-selling_video_games" TargetMode="External"/></Relationships>
</file>

<file path=ppt/slides/_rels/slide34.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hyperlink" Target="http://news.bbc.co.uk/1/hi/technology/8076573.stm" TargetMode="External"/><Relationship Id="rId7" Type="http://schemas.openxmlformats.org/officeDocument/2006/relationships/image" Target="../media/image16.jpeg"/><Relationship Id="rId2" Type="http://schemas.openxmlformats.org/officeDocument/2006/relationships/hyperlink" Target="http://en.wikipedia.org/wiki/Universal_Media_Disc" TargetMode="Externa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hyperlink" Target="http://upload.wikimedia.org/wikipedia/commons/9/94/Psp1.png" TargetMode="External"/><Relationship Id="rId4" Type="http://schemas.openxmlformats.org/officeDocument/2006/relationships/hyperlink" Target="http://en.wikipedia.org/wiki/List_of_best-selling_video_games"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en.wikipedia.org/wiki/File:App_Store_2.2.png" TargetMode="External"/><Relationship Id="rId7" Type="http://schemas.openxmlformats.org/officeDocument/2006/relationships/image" Target="../media/image20.png"/><Relationship Id="rId2" Type="http://schemas.openxmlformats.org/officeDocument/2006/relationships/hyperlink" Target="http://toucharcade.com/" TargetMode="Externa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hyperlink" Target="http://en.wikipedia.org/wiki/File:IPhone_EDGE_and_3G.png" TargetMode="External"/><Relationship Id="rId4" Type="http://schemas.openxmlformats.org/officeDocument/2006/relationships/image" Target="../media/image18.png"/></Relationships>
</file>

<file path=ppt/slides/_rels/slide36.xml.rels><?xml version="1.0" encoding="UTF-8" standalone="yes"?>
<Relationships xmlns="http://schemas.openxmlformats.org/package/2006/relationships"><Relationship Id="rId3" Type="http://schemas.openxmlformats.org/officeDocument/2006/relationships/hyperlink" Target="http://www.gameloft.co.uk/" TargetMode="External"/><Relationship Id="rId2" Type="http://schemas.openxmlformats.org/officeDocument/2006/relationships/hyperlink" Target="http://en.wikipedia.org/wiki/N-Gage" TargetMode="External"/><Relationship Id="rId1" Type="http://schemas.openxmlformats.org/officeDocument/2006/relationships/slideLayout" Target="../slideLayouts/slideLayout2.xml"/><Relationship Id="rId4" Type="http://schemas.openxmlformats.org/officeDocument/2006/relationships/hyperlink" Target="http://www.pocketgamer.co.uk/"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museumofcomputing.org.uk/"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2"/>
            <a:ext cx="7772400" cy="1829761"/>
          </a:xfrm>
        </p:spPr>
        <p:txBody>
          <a:bodyPr/>
          <a:lstStyle/>
          <a:p>
            <a:r>
              <a:rPr lang="en-GB" dirty="0" smtClean="0"/>
              <a:t>Unit 32</a:t>
            </a:r>
            <a:endParaRPr lang="en-GB" dirty="0"/>
          </a:p>
        </p:txBody>
      </p:sp>
      <p:sp>
        <p:nvSpPr>
          <p:cNvPr id="3" name="Subtitle 2"/>
          <p:cNvSpPr>
            <a:spLocks noGrp="1"/>
          </p:cNvSpPr>
          <p:nvPr>
            <p:ph type="subTitle" idx="1"/>
          </p:nvPr>
        </p:nvSpPr>
        <p:spPr>
          <a:xfrm>
            <a:off x="1081844" y="2276872"/>
            <a:ext cx="7772400" cy="1524362"/>
          </a:xfrm>
        </p:spPr>
        <p:txBody>
          <a:bodyPr wrap="none">
            <a:noAutofit/>
          </a:bodyPr>
          <a:lstStyle/>
          <a:p>
            <a:r>
              <a:rPr lang="en-GB" sz="3600" b="1" dirty="0"/>
              <a:t>Unit </a:t>
            </a:r>
            <a:r>
              <a:rPr lang="en-GB" sz="3600" b="1" dirty="0" smtClean="0"/>
              <a:t>32 </a:t>
            </a:r>
            <a:r>
              <a:rPr lang="en-GB" sz="3600" dirty="0"/>
              <a:t>- Computer Game </a:t>
            </a:r>
            <a:r>
              <a:rPr lang="en-GB" sz="3600" dirty="0" smtClean="0"/>
              <a:t>Design</a:t>
            </a:r>
          </a:p>
          <a:p>
            <a:r>
              <a:rPr lang="en-GB" sz="4000" dirty="0" smtClean="0"/>
              <a:t>H/502/5671</a:t>
            </a:r>
            <a:endParaRPr lang="en-GB" sz="4000" dirty="0"/>
          </a:p>
        </p:txBody>
      </p:sp>
      <p:sp>
        <p:nvSpPr>
          <p:cNvPr id="4" name="TextBox 3"/>
          <p:cNvSpPr txBox="1"/>
          <p:nvPr/>
        </p:nvSpPr>
        <p:spPr>
          <a:xfrm>
            <a:off x="1453737" y="3731548"/>
            <a:ext cx="7419018" cy="1200329"/>
          </a:xfrm>
          <a:prstGeom prst="rect">
            <a:avLst/>
          </a:prstGeom>
          <a:noFill/>
        </p:spPr>
        <p:txBody>
          <a:bodyPr wrap="none" rtlCol="0">
            <a:spAutoFit/>
          </a:bodyPr>
          <a:lstStyle/>
          <a:p>
            <a:pPr algn="r"/>
            <a:r>
              <a:rPr lang="en-GB" sz="3600" b="1" dirty="0" smtClean="0"/>
              <a:t>LO1 - </a:t>
            </a:r>
            <a:r>
              <a:rPr lang="en-GB" sz="3600" dirty="0" smtClean="0"/>
              <a:t>Understand </a:t>
            </a:r>
            <a:r>
              <a:rPr lang="en-GB" sz="3600" dirty="0"/>
              <a:t>the </a:t>
            </a:r>
            <a:r>
              <a:rPr lang="en-GB" sz="3600" dirty="0" smtClean="0"/>
              <a:t>principles</a:t>
            </a:r>
            <a:br>
              <a:rPr lang="en-GB" sz="3600" dirty="0" smtClean="0"/>
            </a:br>
            <a:r>
              <a:rPr lang="en-GB" sz="3600" dirty="0" smtClean="0"/>
              <a:t>of </a:t>
            </a:r>
            <a:r>
              <a:rPr lang="en-GB" sz="3600" dirty="0"/>
              <a:t>game </a:t>
            </a:r>
            <a:r>
              <a:rPr lang="en-GB" sz="3600" dirty="0" smtClean="0"/>
              <a:t>design</a:t>
            </a:r>
            <a:endParaRPr lang="en-GB" sz="3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832" y="116632"/>
            <a:ext cx="8733656" cy="504056"/>
          </a:xfrm>
        </p:spPr>
        <p:txBody>
          <a:bodyPr>
            <a:noAutofit/>
          </a:bodyPr>
          <a:lstStyle/>
          <a:p>
            <a:r>
              <a:rPr lang="en-GB" sz="2100" dirty="0"/>
              <a:t>P1.2 - Visual style and elements – Characters and Contestants</a:t>
            </a:r>
          </a:p>
        </p:txBody>
      </p:sp>
      <p:sp>
        <p:nvSpPr>
          <p:cNvPr id="6" name="Content Placeholder 5"/>
          <p:cNvSpPr>
            <a:spLocks noGrp="1"/>
          </p:cNvSpPr>
          <p:nvPr>
            <p:ph idx="1"/>
          </p:nvPr>
        </p:nvSpPr>
        <p:spPr>
          <a:xfrm>
            <a:off x="179512" y="620688"/>
            <a:ext cx="7272808" cy="5688632"/>
          </a:xfrm>
        </p:spPr>
        <p:txBody>
          <a:bodyPr>
            <a:normAutofit fontScale="85000" lnSpcReduction="20000"/>
          </a:bodyPr>
          <a:lstStyle/>
          <a:p>
            <a:pPr marL="361950" lvl="1" indent="-361950">
              <a:buFont typeface="Wingdings 3" pitchFamily="18" charset="2"/>
              <a:buChar char=""/>
            </a:pPr>
            <a:r>
              <a:rPr lang="en-GB" sz="2000" b="1" dirty="0" smtClean="0"/>
              <a:t>Single </a:t>
            </a:r>
            <a:r>
              <a:rPr lang="en-GB" sz="2000" b="1" dirty="0"/>
              <a:t>player, </a:t>
            </a:r>
            <a:r>
              <a:rPr lang="en-GB" sz="2000" b="1" dirty="0" smtClean="0"/>
              <a:t>Multiplayer</a:t>
            </a:r>
            <a:r>
              <a:rPr lang="en-GB" sz="2000" b="1" dirty="0"/>
              <a:t>, </a:t>
            </a:r>
            <a:r>
              <a:rPr lang="en-GB" sz="2000" b="1" dirty="0" smtClean="0"/>
              <a:t>Massive Multiplayer </a:t>
            </a:r>
            <a:r>
              <a:rPr lang="en-GB" sz="2000" dirty="0" smtClean="0"/>
              <a:t>– games have changed in the number of players we now compete with. The objectives and scenarios are the same, but after Doom became networked, the concept of 2, 5 10, 100 people all competing against each other or against a mission has added that extra level of need and gameplay element.</a:t>
            </a:r>
          </a:p>
          <a:p>
            <a:pPr marL="361950" lvl="1" indent="-361950">
              <a:buFont typeface="Wingdings 3" pitchFamily="18" charset="2"/>
              <a:buChar char=""/>
            </a:pPr>
            <a:r>
              <a:rPr lang="en-GB" sz="2000" b="1" dirty="0" smtClean="0"/>
              <a:t>Multiplayer - </a:t>
            </a:r>
            <a:r>
              <a:rPr lang="en-GB" sz="2000" dirty="0" smtClean="0"/>
              <a:t>Doom was the first true version of more than 2 players of this, followed by game on the consoles, Mario Kart with 4 on the </a:t>
            </a:r>
            <a:r>
              <a:rPr lang="en-GB" sz="2000" dirty="0" err="1" smtClean="0"/>
              <a:t>Snes</a:t>
            </a:r>
            <a:r>
              <a:rPr lang="en-GB" sz="2000" dirty="0" smtClean="0"/>
              <a:t>, Golden Eye on the N64. The demand has grown since, the idea of playing all the characters in FIFA off-line rather than one character online adds that extra appeal.</a:t>
            </a:r>
          </a:p>
          <a:p>
            <a:pPr marL="361950" lvl="1" indent="-361950">
              <a:buFont typeface="Wingdings 3" pitchFamily="18" charset="2"/>
              <a:buChar char=""/>
            </a:pPr>
            <a:r>
              <a:rPr lang="en-GB" sz="2000" b="1" dirty="0" smtClean="0"/>
              <a:t>Massive Multiplayer </a:t>
            </a:r>
            <a:r>
              <a:rPr lang="en-GB" sz="2000" dirty="0" smtClean="0"/>
              <a:t>happens purely online, games like Star Trek Universe, Eve, WOW, allow thousands of users to enter the same world and bring off-line personalities to their online avatars. The appeal of one of many, the immersion, the adding to the group philosophy has made MM and MMORPG huge in communities.</a:t>
            </a:r>
          </a:p>
          <a:p>
            <a:pPr marL="361950" lvl="1" indent="-361950">
              <a:buFont typeface="Wingdings 3" pitchFamily="18" charset="2"/>
              <a:buChar char=""/>
            </a:pPr>
            <a:r>
              <a:rPr lang="en-GB" sz="2000" b="1" dirty="0" smtClean="0"/>
              <a:t>Single player </a:t>
            </a:r>
            <a:r>
              <a:rPr lang="en-GB" sz="2000" dirty="0" smtClean="0"/>
              <a:t>is still there, almost all games still have that option to appeal to a wider audience, </a:t>
            </a:r>
            <a:r>
              <a:rPr lang="en-GB" sz="2000" dirty="0" smtClean="0"/>
              <a:t>mission </a:t>
            </a:r>
            <a:r>
              <a:rPr lang="en-GB" sz="2000" dirty="0" smtClean="0"/>
              <a:t>based parts of COD, Platforms games and puzzle games in particular maintain that single line element as it has been since 1975.</a:t>
            </a:r>
          </a:p>
          <a:p>
            <a:pPr marL="0" lvl="1" indent="0">
              <a:buNone/>
            </a:pPr>
            <a:r>
              <a:rPr lang="en-GB" sz="2000" b="1" dirty="0" smtClean="0"/>
              <a:t>P1.2 - Task </a:t>
            </a:r>
            <a:r>
              <a:rPr lang="en-GB" sz="2000" b="1" dirty="0" smtClean="0"/>
              <a:t>02 </a:t>
            </a:r>
            <a:r>
              <a:rPr lang="en-GB" sz="2000" b="1" dirty="0" smtClean="0"/>
              <a:t>-</a:t>
            </a:r>
            <a:r>
              <a:rPr lang="en-GB" sz="2000" dirty="0" smtClean="0"/>
              <a:t> In </a:t>
            </a:r>
            <a:r>
              <a:rPr lang="en-GB" sz="2000" dirty="0"/>
              <a:t>terms of </a:t>
            </a:r>
            <a:r>
              <a:rPr lang="en-GB" sz="2000" b="1" dirty="0" smtClean="0"/>
              <a:t>Playing and NPC, </a:t>
            </a:r>
            <a:r>
              <a:rPr lang="en-GB" sz="2000" b="1" dirty="0" smtClean="0"/>
              <a:t>Singe, Multiplayer and MM</a:t>
            </a:r>
            <a:r>
              <a:rPr lang="en-GB" sz="2000" dirty="0" smtClean="0"/>
              <a:t>, </a:t>
            </a:r>
            <a:r>
              <a:rPr lang="en-GB" sz="2000" dirty="0"/>
              <a:t>describe the Visual Style and Elements in previous and current games when it comes to the appeal and expectations of the gaming audience.</a:t>
            </a:r>
          </a:p>
          <a:p>
            <a:pPr marL="361950" lvl="1" indent="-361950">
              <a:buFont typeface="Wingdings 3" pitchFamily="18" charset="2"/>
              <a:buChar char=""/>
            </a:pPr>
            <a:endParaRPr lang="en-GB" sz="2000" dirty="0" smtClean="0"/>
          </a:p>
        </p:txBody>
      </p:sp>
    </p:spTree>
    <p:extLst>
      <p:ext uri="{BB962C8B-B14F-4D97-AF65-F5344CB8AC3E}">
        <p14:creationId xmlns:p14="http://schemas.microsoft.com/office/powerpoint/2010/main" val="17717336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616624"/>
          </a:xfrm>
        </p:spPr>
        <p:txBody>
          <a:bodyPr>
            <a:noAutofit/>
          </a:bodyPr>
          <a:lstStyle/>
          <a:p>
            <a:pPr marL="255588" indent="-255588"/>
            <a:r>
              <a:rPr lang="en-GB" sz="1700" dirty="0" smtClean="0"/>
              <a:t>Since the first home console and home computer games have existed as categories, genres. In the 38 years since Atari VCS dominated the market, the genres have remained, none have disappeared but a few new have been added. Pong in 1972 was considered a sport game, similar to air hockey or tennis, Pacman in 1980 was considered action, Night Driver for Driving, Qwak in 1974 for Shooting, Atari Football in 1978 for Sport, Galaxian and Space Invaders in 1978 were a space shooter, Maze was a puzzle, Dungeon Keeper was an RPG, Kong was a platformer and Zork was an adventure.</a:t>
            </a:r>
          </a:p>
          <a:p>
            <a:pPr marL="255588" indent="-255588"/>
            <a:r>
              <a:rPr lang="en-GB" sz="1700" dirty="0" smtClean="0"/>
              <a:t>Since then new genres include RTS, FPS, MMORPG, Brain training, Simulations and Gambling. Each of these has a history and each of these has had a cycle of development with each new console and platform that has been released.</a:t>
            </a:r>
          </a:p>
          <a:p>
            <a:pPr marL="255588" indent="-255588"/>
            <a:r>
              <a:rPr lang="en-GB" sz="1700" dirty="0" smtClean="0"/>
              <a:t>Crossover genres are also prevalent, action RPG’s like Tomb Raider, FPS and driving like GTA, Puzzle and Adventure like Resident Evil and Space simulations with RTS like the classic Elite.</a:t>
            </a:r>
          </a:p>
          <a:p>
            <a:pPr marL="255588" indent="-255588"/>
            <a:r>
              <a:rPr lang="en-GB" sz="1700" dirty="0" smtClean="0"/>
              <a:t>And then there are the odd games that do not fall into a category like Fruit Slice, is it action, is it cooking, online games like Sugar Sugar, is it simulation or classed as platform</a:t>
            </a:r>
            <a:r>
              <a:rPr lang="en-GB" sz="1700" dirty="0"/>
              <a:t> or </a:t>
            </a:r>
            <a:r>
              <a:rPr lang="en-GB" sz="1700" dirty="0" smtClean="0"/>
              <a:t>Snake, one of the most played games of all time but not considered a game </a:t>
            </a:r>
            <a:r>
              <a:rPr lang="en-GB" sz="1700" dirty="0" smtClean="0"/>
              <a:t>at. </a:t>
            </a:r>
            <a:r>
              <a:rPr lang="en-GB" sz="1700" dirty="0" smtClean="0"/>
              <a:t>all. These games tend to capture a market in a small period of </a:t>
            </a:r>
            <a:r>
              <a:rPr lang="en-GB" sz="1700" dirty="0" smtClean="0"/>
              <a:t>time.</a:t>
            </a:r>
            <a:endParaRPr lang="en-GB" sz="1700" dirty="0"/>
          </a:p>
        </p:txBody>
      </p:sp>
      <p:sp>
        <p:nvSpPr>
          <p:cNvPr id="3" name="Title 2"/>
          <p:cNvSpPr>
            <a:spLocks noGrp="1"/>
          </p:cNvSpPr>
          <p:nvPr>
            <p:ph type="title"/>
          </p:nvPr>
        </p:nvSpPr>
        <p:spPr>
          <a:xfrm>
            <a:off x="230832" y="116632"/>
            <a:ext cx="8733656" cy="504056"/>
          </a:xfrm>
        </p:spPr>
        <p:txBody>
          <a:bodyPr>
            <a:noAutofit/>
          </a:bodyPr>
          <a:lstStyle/>
          <a:p>
            <a:pPr lvl="1" algn="l" rtl="0">
              <a:spcBef>
                <a:spcPct val="0"/>
              </a:spcBef>
            </a:pPr>
            <a:r>
              <a:rPr lang="en-GB" sz="1900" b="1" kern="1200" dirty="0">
                <a:solidFill>
                  <a:schemeClr val="tx2"/>
                </a:solidFill>
                <a:effectLst>
                  <a:outerShdw blurRad="31750" dist="25400" dir="5400000" algn="tl" rotWithShape="0">
                    <a:srgbClr val="000000">
                      <a:alpha val="25000"/>
                    </a:srgbClr>
                  </a:outerShdw>
                </a:effectLst>
                <a:latin typeface="+mj-lt"/>
                <a:ea typeface="+mj-ea"/>
                <a:cs typeface="+mj-cs"/>
              </a:rPr>
              <a:t>P1.3 </a:t>
            </a:r>
            <a:r>
              <a:rPr lang="en-GB" sz="1900" b="1" kern="1200" dirty="0">
                <a:solidFill>
                  <a:schemeClr val="tx2"/>
                </a:solidFill>
                <a:effectLst>
                  <a:outerShdw blurRad="31750" dist="25400" dir="5400000" algn="tl" rotWithShape="0">
                    <a:srgbClr val="000000">
                      <a:alpha val="25000"/>
                    </a:srgbClr>
                  </a:outerShdw>
                </a:effectLst>
                <a:latin typeface="+mj-lt"/>
                <a:ea typeface="+mj-ea"/>
                <a:cs typeface="+mj-cs"/>
              </a:rPr>
              <a:t>- Visual style and elements – </a:t>
            </a:r>
            <a:r>
              <a:rPr lang="en-GB" sz="1900" b="1" kern="1200" dirty="0">
                <a:solidFill>
                  <a:schemeClr val="tx2"/>
                </a:solidFill>
                <a:effectLst>
                  <a:outerShdw blurRad="31750" dist="25400" dir="5400000" algn="tl" rotWithShape="0">
                    <a:srgbClr val="000000">
                      <a:alpha val="25000"/>
                    </a:srgbClr>
                  </a:outerShdw>
                </a:effectLst>
                <a:latin typeface="+mj-lt"/>
                <a:ea typeface="+mj-ea"/>
                <a:cs typeface="+mj-cs"/>
              </a:rPr>
              <a:t>2D, 3D, first person, aerial, scrolling </a:t>
            </a:r>
            <a:endParaRPr lang="en-GB" sz="1900" b="1" kern="1200" dirty="0">
              <a:solidFill>
                <a:schemeClr val="tx2"/>
              </a:solidFill>
              <a:effectLst>
                <a:outerShdw blurRad="31750" dist="25400" dir="5400000" algn="tl" rotWithShape="0">
                  <a:srgbClr val="000000">
                    <a:alpha val="25000"/>
                  </a:srgbClr>
                </a:outerShdw>
              </a:effectLst>
              <a:latin typeface="+mj-lt"/>
              <a:ea typeface="+mj-ea"/>
              <a:cs typeface="+mj-cs"/>
            </a:endParaRPr>
          </a:p>
        </p:txBody>
      </p:sp>
    </p:spTree>
    <p:extLst>
      <p:ext uri="{BB962C8B-B14F-4D97-AF65-F5344CB8AC3E}">
        <p14:creationId xmlns:p14="http://schemas.microsoft.com/office/powerpoint/2010/main" val="29616104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31229"/>
            <a:ext cx="8712968" cy="4669979"/>
          </a:xfrm>
        </p:spPr>
        <p:txBody>
          <a:bodyPr>
            <a:normAutofit fontScale="92500" lnSpcReduction="10000"/>
          </a:bodyPr>
          <a:lstStyle/>
          <a:p>
            <a:pPr marL="255588" indent="-255588"/>
            <a:r>
              <a:rPr lang="en-GB" sz="1700" dirty="0" smtClean="0"/>
              <a:t>Gamers like their own genres, something they keep coming bac</a:t>
            </a:r>
            <a:r>
              <a:rPr lang="en-GB" sz="1700" dirty="0" smtClean="0"/>
              <a:t>k to. And it usually come down to one of 4 things:</a:t>
            </a:r>
            <a:endParaRPr lang="en-GB" sz="1700" dirty="0" smtClean="0"/>
          </a:p>
          <a:p>
            <a:pPr marL="536575" indent="-244475">
              <a:buFont typeface="+mj-lt"/>
              <a:buAutoNum type="arabicPeriod"/>
            </a:pPr>
            <a:r>
              <a:rPr lang="en-GB" sz="1700" b="1" dirty="0" smtClean="0"/>
              <a:t>Purpose</a:t>
            </a:r>
            <a:r>
              <a:rPr lang="en-GB" sz="1700" dirty="0" smtClean="0"/>
              <a:t> – What does the user hope to achieve, what do they have to do to get there.</a:t>
            </a:r>
          </a:p>
          <a:p>
            <a:pPr marL="536575" indent="-244475">
              <a:buFont typeface="+mj-lt"/>
              <a:buAutoNum type="arabicPeriod"/>
            </a:pPr>
            <a:r>
              <a:rPr lang="en-GB" sz="1700" b="1" dirty="0" smtClean="0"/>
              <a:t>Development</a:t>
            </a:r>
            <a:r>
              <a:rPr lang="en-GB" sz="1700" dirty="0" smtClean="0"/>
              <a:t> – What has changed </a:t>
            </a:r>
            <a:r>
              <a:rPr lang="en-GB" sz="1700" dirty="0" smtClean="0"/>
              <a:t>since the last game, </a:t>
            </a:r>
            <a:r>
              <a:rPr lang="en-GB" sz="1700" dirty="0" smtClean="0"/>
              <a:t>what is the same.</a:t>
            </a:r>
          </a:p>
          <a:p>
            <a:pPr marL="536575" indent="-244475">
              <a:buFont typeface="+mj-lt"/>
              <a:buAutoNum type="arabicPeriod"/>
            </a:pPr>
            <a:r>
              <a:rPr lang="en-GB" sz="1700" b="1" dirty="0" smtClean="0"/>
              <a:t>Consideration</a:t>
            </a:r>
            <a:r>
              <a:rPr lang="en-GB" sz="1700" dirty="0" smtClean="0"/>
              <a:t>s – What does the ingredients the company have to put in there to keep the target audience coming back.</a:t>
            </a:r>
          </a:p>
          <a:p>
            <a:pPr marL="536575" indent="-244475">
              <a:buFont typeface="+mj-lt"/>
              <a:buAutoNum type="arabicPeriod"/>
            </a:pPr>
            <a:r>
              <a:rPr lang="en-GB" sz="1700" b="1" dirty="0" smtClean="0"/>
              <a:t>Popularity</a:t>
            </a:r>
            <a:r>
              <a:rPr lang="en-GB" sz="1700" dirty="0" smtClean="0"/>
              <a:t> – What makes one game in the genre better than another</a:t>
            </a:r>
            <a:r>
              <a:rPr lang="en-GB" sz="1700" dirty="0" smtClean="0"/>
              <a:t>.</a:t>
            </a:r>
          </a:p>
          <a:p>
            <a:pPr marL="285750" indent="-285750">
              <a:buFont typeface="Wingdings 3" pitchFamily="18" charset="2"/>
              <a:buChar char=""/>
            </a:pPr>
            <a:r>
              <a:rPr lang="en-GB" sz="1700" dirty="0" smtClean="0"/>
              <a:t>This is not to say they are limited to this category. In terms of visual appeal they all have their modern merits and previous developments, platform has become 3D, Side scrolling has up and down, Aerial and Simulation are visually closely linked, FPS and RPG have similar 3D designed objects and elements.</a:t>
            </a:r>
          </a:p>
          <a:p>
            <a:pPr marL="285750" indent="-285750">
              <a:buFont typeface="Wingdings 3" pitchFamily="18" charset="2"/>
              <a:buChar char=""/>
            </a:pPr>
            <a:r>
              <a:rPr lang="en-GB" sz="1700" dirty="0" smtClean="0"/>
              <a:t>In reality we do not expect certain genres to improve visually, Mario outsells Tomb Raider because of the lack of Visual Appeal, Puzzles should not be too realistic and there are certain driving games that are better because they are cartoon like.</a:t>
            </a:r>
          </a:p>
          <a:p>
            <a:pPr marL="4763" lvl="1" indent="0">
              <a:spcBef>
                <a:spcPts val="400"/>
              </a:spcBef>
              <a:buSzPct val="68000"/>
              <a:buNone/>
            </a:pPr>
            <a:r>
              <a:rPr lang="en-GB" sz="1700" b="1" dirty="0" smtClean="0"/>
              <a:t>P1.3 </a:t>
            </a:r>
            <a:r>
              <a:rPr lang="en-GB" sz="1700" b="1" dirty="0"/>
              <a:t>- Task </a:t>
            </a:r>
            <a:r>
              <a:rPr lang="en-GB" sz="1700" b="1" dirty="0" smtClean="0"/>
              <a:t>03 </a:t>
            </a:r>
            <a:r>
              <a:rPr lang="en-GB" sz="1700" b="1" dirty="0"/>
              <a:t>-</a:t>
            </a:r>
            <a:r>
              <a:rPr lang="en-GB" sz="1700" dirty="0"/>
              <a:t> In terms of </a:t>
            </a:r>
            <a:r>
              <a:rPr lang="en-GB" sz="1700" b="1" dirty="0" smtClean="0"/>
              <a:t>Genres</a:t>
            </a:r>
            <a:r>
              <a:rPr lang="en-GB" sz="1700" dirty="0" smtClean="0"/>
              <a:t>, </a:t>
            </a:r>
            <a:r>
              <a:rPr lang="en-GB" sz="1700" dirty="0"/>
              <a:t>describe the Visual Style and Elements in previous and current games when it comes to the appeal and expectations of the gaming audience</a:t>
            </a:r>
            <a:r>
              <a:rPr lang="en-GB" sz="1700" dirty="0" smtClean="0"/>
              <a:t>.</a:t>
            </a:r>
            <a:endParaRPr lang="en-GB" sz="1700" dirty="0"/>
          </a:p>
        </p:txBody>
      </p:sp>
      <p:graphicFrame>
        <p:nvGraphicFramePr>
          <p:cNvPr id="4" name="Table 3"/>
          <p:cNvGraphicFramePr>
            <a:graphicFrameLocks noGrp="1"/>
          </p:cNvGraphicFramePr>
          <p:nvPr>
            <p:extLst>
              <p:ext uri="{D42A27DB-BD31-4B8C-83A1-F6EECF244321}">
                <p14:modId xmlns:p14="http://schemas.microsoft.com/office/powerpoint/2010/main" val="1820162356"/>
              </p:ext>
            </p:extLst>
          </p:nvPr>
        </p:nvGraphicFramePr>
        <p:xfrm>
          <a:off x="251520" y="5400888"/>
          <a:ext cx="8640960" cy="980440"/>
        </p:xfrm>
        <a:graphic>
          <a:graphicData uri="http://schemas.openxmlformats.org/drawingml/2006/table">
            <a:tbl>
              <a:tblPr firstRow="1" bandRow="1">
                <a:tableStyleId>{5C22544A-7EE6-4342-B048-85BDC9FD1C3A}</a:tableStyleId>
              </a:tblPr>
              <a:tblGrid>
                <a:gridCol w="1800200"/>
                <a:gridCol w="1584176"/>
                <a:gridCol w="2952328"/>
                <a:gridCol w="2304256"/>
              </a:tblGrid>
              <a:tr h="0">
                <a:tc>
                  <a:txBody>
                    <a:bodyPr/>
                    <a:lstStyle/>
                    <a:p>
                      <a:pPr algn="ctr"/>
                      <a:r>
                        <a:rPr lang="en-GB" sz="1400" b="1" dirty="0" smtClean="0"/>
                        <a:t>Platform</a:t>
                      </a:r>
                      <a:endParaRPr lang="en-GB" sz="1400" b="1" dirty="0"/>
                    </a:p>
                  </a:txBody>
                  <a:tcPr/>
                </a:tc>
                <a:tc>
                  <a:txBody>
                    <a:bodyPr/>
                    <a:lstStyle/>
                    <a:p>
                      <a:pPr algn="ctr"/>
                      <a:r>
                        <a:rPr lang="en-GB" sz="1400" b="1" dirty="0" smtClean="0"/>
                        <a:t>Adventure</a:t>
                      </a:r>
                      <a:endParaRPr lang="en-GB" sz="1400" b="1" dirty="0"/>
                    </a:p>
                  </a:txBody>
                  <a:tcPr/>
                </a:tc>
                <a:tc>
                  <a:txBody>
                    <a:bodyPr/>
                    <a:lstStyle/>
                    <a:p>
                      <a:pPr algn="ctr"/>
                      <a:r>
                        <a:rPr lang="en-GB" sz="1400" b="1" dirty="0" smtClean="0"/>
                        <a:t>Role Playing Game</a:t>
                      </a:r>
                      <a:endParaRPr lang="en-GB" sz="1400" b="1" dirty="0"/>
                    </a:p>
                  </a:txBody>
                  <a:tcPr/>
                </a:tc>
                <a:tc>
                  <a:txBody>
                    <a:bodyPr/>
                    <a:lstStyle/>
                    <a:p>
                      <a:pPr algn="ctr"/>
                      <a:r>
                        <a:rPr lang="en-GB" sz="1400" b="1" dirty="0" smtClean="0"/>
                        <a:t>First Person Shooter</a:t>
                      </a:r>
                      <a:endParaRPr lang="en-GB" sz="1400" b="1" dirty="0"/>
                    </a:p>
                  </a:txBody>
                  <a:tcPr/>
                </a:tc>
              </a:tr>
              <a:tr h="370840">
                <a:tc>
                  <a:txBody>
                    <a:bodyPr/>
                    <a:lstStyle/>
                    <a:p>
                      <a:pPr algn="ctr"/>
                      <a:r>
                        <a:rPr lang="en-GB" sz="1400" b="1" dirty="0" smtClean="0"/>
                        <a:t>Puzzle</a:t>
                      </a:r>
                      <a:endParaRPr lang="en-GB" sz="1400" b="1" dirty="0"/>
                    </a:p>
                  </a:txBody>
                  <a:tcPr/>
                </a:tc>
                <a:tc>
                  <a:txBody>
                    <a:bodyPr/>
                    <a:lstStyle/>
                    <a:p>
                      <a:pPr algn="ctr"/>
                      <a:r>
                        <a:rPr lang="en-GB" sz="1400" b="1" dirty="0" smtClean="0"/>
                        <a:t>Side Scrolling</a:t>
                      </a:r>
                      <a:endParaRPr lang="en-GB" sz="1400" b="1" dirty="0"/>
                    </a:p>
                  </a:txBody>
                  <a:tcPr/>
                </a:tc>
                <a:tc>
                  <a:txBody>
                    <a:bodyPr/>
                    <a:lstStyle/>
                    <a:p>
                      <a:pPr algn="ctr"/>
                      <a:r>
                        <a:rPr lang="en-GB" sz="1400" b="1" dirty="0" smtClean="0"/>
                        <a:t>Sport</a:t>
                      </a:r>
                      <a:endParaRPr lang="en-GB" sz="1400" b="1" dirty="0"/>
                    </a:p>
                  </a:txBody>
                  <a:tcPr/>
                </a:tc>
                <a:tc>
                  <a:txBody>
                    <a:bodyPr/>
                    <a:lstStyle/>
                    <a:p>
                      <a:pPr algn="ctr"/>
                      <a:r>
                        <a:rPr lang="en-GB" sz="1400" b="1" dirty="0" smtClean="0"/>
                        <a:t>Driving or Aerial</a:t>
                      </a:r>
                      <a:endParaRPr lang="en-GB" sz="1400" b="1" dirty="0"/>
                    </a:p>
                  </a:txBody>
                  <a:tcPr/>
                </a:tc>
              </a:tr>
              <a:tr h="150480">
                <a:tc>
                  <a:txBody>
                    <a:bodyPr/>
                    <a:lstStyle/>
                    <a:p>
                      <a:pPr algn="ctr"/>
                      <a:r>
                        <a:rPr lang="en-GB" sz="1400" b="1" dirty="0" smtClean="0"/>
                        <a:t>Simulation</a:t>
                      </a:r>
                      <a:endParaRPr lang="en-GB" sz="1400" b="1" dirty="0"/>
                    </a:p>
                  </a:txBody>
                  <a:tcPr/>
                </a:tc>
                <a:tc>
                  <a:txBody>
                    <a:bodyPr/>
                    <a:lstStyle/>
                    <a:p>
                      <a:pPr algn="ctr"/>
                      <a:r>
                        <a:rPr lang="en-GB" sz="1400" b="1" dirty="0" smtClean="0"/>
                        <a:t>Action</a:t>
                      </a:r>
                      <a:endParaRPr lang="en-GB" sz="1400" b="1" dirty="0"/>
                    </a:p>
                  </a:txBody>
                  <a:tcPr/>
                </a:tc>
                <a:tc>
                  <a:txBody>
                    <a:bodyPr/>
                    <a:lstStyle/>
                    <a:p>
                      <a:pPr algn="ctr"/>
                      <a:r>
                        <a:rPr lang="en-GB" sz="1400" b="1" dirty="0" smtClean="0"/>
                        <a:t>Brain training and Board </a:t>
                      </a:r>
                      <a:r>
                        <a:rPr lang="en-GB" sz="1400" b="1" dirty="0" smtClean="0"/>
                        <a:t>Games</a:t>
                      </a:r>
                      <a:endParaRPr lang="en-GB" sz="1400" b="1" dirty="0"/>
                    </a:p>
                  </a:txBody>
                  <a:tcPr/>
                </a:tc>
                <a:tc>
                  <a:txBody>
                    <a:bodyPr/>
                    <a:lstStyle/>
                    <a:p>
                      <a:pPr algn="ctr"/>
                      <a:r>
                        <a:rPr lang="en-GB" sz="1400" b="1" dirty="0" smtClean="0"/>
                        <a:t>MMORPG</a:t>
                      </a:r>
                      <a:endParaRPr lang="en-GB" sz="1400" b="1" dirty="0"/>
                    </a:p>
                  </a:txBody>
                  <a:tcPr/>
                </a:tc>
              </a:tr>
            </a:tbl>
          </a:graphicData>
        </a:graphic>
      </p:graphicFrame>
      <p:sp>
        <p:nvSpPr>
          <p:cNvPr id="15" name="Title 2"/>
          <p:cNvSpPr txBox="1">
            <a:spLocks/>
          </p:cNvSpPr>
          <p:nvPr/>
        </p:nvSpPr>
        <p:spPr>
          <a:xfrm>
            <a:off x="230832" y="116632"/>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marL="0" lvl="1" algn="l" rtl="0">
              <a:spcBef>
                <a:spcPct val="0"/>
              </a:spcBef>
            </a:pPr>
            <a:r>
              <a:rPr lang="en-GB" sz="1900" b="1" kern="1200" dirty="0" smtClean="0">
                <a:solidFill>
                  <a:schemeClr val="tx2"/>
                </a:solidFill>
                <a:effectLst>
                  <a:outerShdw blurRad="31750" dist="25400" dir="5400000" algn="tl" rotWithShape="0">
                    <a:srgbClr val="000000">
                      <a:alpha val="25000"/>
                    </a:srgbClr>
                  </a:outerShdw>
                </a:effectLst>
                <a:latin typeface="+mj-lt"/>
                <a:ea typeface="+mj-ea"/>
                <a:cs typeface="+mj-cs"/>
              </a:rPr>
              <a:t>P1.3 - Visual style and elements – 2D, 3D, first person, aerial, scrolling </a:t>
            </a:r>
            <a:endParaRPr lang="en-GB" sz="1900" b="1" kern="1200" dirty="0">
              <a:solidFill>
                <a:schemeClr val="tx2"/>
              </a:solidFill>
              <a:effectLst>
                <a:outerShdw blurRad="31750" dist="25400" dir="5400000" algn="tl" rotWithShape="0">
                  <a:srgbClr val="000000">
                    <a:alpha val="25000"/>
                  </a:srgbClr>
                </a:outerShdw>
              </a:effectLst>
              <a:latin typeface="+mj-lt"/>
              <a:ea typeface="+mj-ea"/>
              <a:cs typeface="+mj-cs"/>
            </a:endParaRPr>
          </a:p>
        </p:txBody>
      </p:sp>
    </p:spTree>
    <p:extLst>
      <p:ext uri="{BB962C8B-B14F-4D97-AF65-F5344CB8AC3E}">
        <p14:creationId xmlns:p14="http://schemas.microsoft.com/office/powerpoint/2010/main" val="29492504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832" y="116632"/>
            <a:ext cx="8733656" cy="504056"/>
          </a:xfrm>
        </p:spPr>
        <p:txBody>
          <a:bodyPr>
            <a:noAutofit/>
          </a:bodyPr>
          <a:lstStyle/>
          <a:p>
            <a:r>
              <a:rPr lang="en-GB" sz="2400" dirty="0" smtClean="0"/>
              <a:t>P1.4 </a:t>
            </a:r>
            <a:r>
              <a:rPr lang="en-GB" sz="2400" dirty="0" smtClean="0"/>
              <a:t>- Visual </a:t>
            </a:r>
            <a:r>
              <a:rPr lang="en-GB" sz="2400" dirty="0"/>
              <a:t>style and </a:t>
            </a:r>
            <a:r>
              <a:rPr lang="en-GB" sz="2400" dirty="0" smtClean="0"/>
              <a:t>elements – </a:t>
            </a:r>
            <a:r>
              <a:rPr lang="en-GB" sz="2400" dirty="0" smtClean="0"/>
              <a:t>Game Objectives</a:t>
            </a:r>
            <a:endParaRPr lang="en-GB" sz="2400" dirty="0"/>
          </a:p>
        </p:txBody>
      </p:sp>
      <p:sp>
        <p:nvSpPr>
          <p:cNvPr id="6" name="Content Placeholder 5"/>
          <p:cNvSpPr>
            <a:spLocks noGrp="1"/>
          </p:cNvSpPr>
          <p:nvPr>
            <p:ph idx="1"/>
          </p:nvPr>
        </p:nvSpPr>
        <p:spPr>
          <a:xfrm>
            <a:off x="179512" y="692697"/>
            <a:ext cx="6912768" cy="5688632"/>
          </a:xfrm>
        </p:spPr>
        <p:txBody>
          <a:bodyPr>
            <a:noAutofit/>
          </a:bodyPr>
          <a:lstStyle/>
          <a:p>
            <a:pPr marL="266700" lvl="1">
              <a:buFont typeface="Wingdings 3" pitchFamily="18" charset="2"/>
              <a:buChar char=""/>
            </a:pPr>
            <a:r>
              <a:rPr lang="en-GB" sz="1400" b="1" dirty="0" smtClean="0"/>
              <a:t>Goals</a:t>
            </a:r>
            <a:r>
              <a:rPr lang="en-GB" sz="1400" dirty="0" smtClean="0"/>
              <a:t>– All games have a purpose, a goal even if they are as weak as hit the ball back across the screen. Some like puzzle games are simple, finish the puzzle, move on to the next one and try a little harder. Even 40 years ago games had purpose, Jet Set Willy was to get him to bed, Marion was to rescue the princess, Sonic to free his friends. Modern games write a storyline into most genres, stop Yuri, conquer the world, defeat the invaders and this is added to by cut sequences, breaks in the game that add storyline and move the plot along.</a:t>
            </a:r>
          </a:p>
          <a:p>
            <a:pPr marL="266700" lvl="1">
              <a:buFont typeface="Wingdings 3" pitchFamily="18" charset="2"/>
              <a:buChar char=""/>
            </a:pPr>
            <a:r>
              <a:rPr lang="en-GB" sz="1400" b="1" dirty="0" smtClean="0"/>
              <a:t>Challenges</a:t>
            </a:r>
            <a:r>
              <a:rPr lang="en-GB" sz="1400" dirty="0" smtClean="0"/>
              <a:t> along the way add to the difficulty setting, force the user to side track to make themselves stronger, better, faster. Some are plot driven like Skyrim or Final Fantasy, some are more difficult areas to reach for an extra prize like Tomb Raider. For puzzle games these can be time based, difficulty based, or reward based.</a:t>
            </a:r>
          </a:p>
          <a:p>
            <a:pPr marL="266700" lvl="1">
              <a:buFont typeface="Wingdings 3" pitchFamily="18" charset="2"/>
              <a:buChar char=""/>
            </a:pPr>
            <a:r>
              <a:rPr lang="en-GB" sz="1400" b="1" dirty="0" smtClean="0"/>
              <a:t>Rewards </a:t>
            </a:r>
            <a:r>
              <a:rPr lang="en-GB" sz="1400" dirty="0" smtClean="0"/>
              <a:t>– Where would Skyrim be without better armour and bigger swords. Rewards add incentive to play, money to improve vehicles, flying Yoshi to get to areas not reachable otherwise. There are thousands of sites that explain how and where and there is a demand for those sites. </a:t>
            </a:r>
          </a:p>
          <a:p>
            <a:pPr marL="266700" lvl="1">
              <a:buFont typeface="Wingdings 3" pitchFamily="18" charset="2"/>
              <a:buChar char=""/>
            </a:pPr>
            <a:r>
              <a:rPr lang="en-GB" sz="1400" b="1" dirty="0" smtClean="0"/>
              <a:t>Puzzles</a:t>
            </a:r>
            <a:r>
              <a:rPr lang="en-GB" sz="1400" dirty="0" smtClean="0"/>
              <a:t> – Where would Tomb Raider be without a puzzle to solve, Leisure Suit Larry was one non-stop puzzle, designed to frustrate until solved, usually leading to a reward. Puzzles again add incentive, make the player feel better about solving things.</a:t>
            </a:r>
          </a:p>
          <a:p>
            <a:pPr marL="38100" lvl="1" indent="0">
              <a:buNone/>
            </a:pPr>
            <a:r>
              <a:rPr lang="en-GB" sz="1400" b="1" dirty="0" smtClean="0"/>
              <a:t>P1.4 </a:t>
            </a:r>
            <a:r>
              <a:rPr lang="en-GB" sz="1400" b="1" dirty="0"/>
              <a:t>- Task </a:t>
            </a:r>
            <a:r>
              <a:rPr lang="en-GB" sz="1400" b="1" dirty="0" smtClean="0"/>
              <a:t>04 </a:t>
            </a:r>
            <a:r>
              <a:rPr lang="en-GB" sz="1400" b="1" dirty="0"/>
              <a:t>-</a:t>
            </a:r>
            <a:r>
              <a:rPr lang="en-GB" sz="1400" dirty="0"/>
              <a:t> In terms of </a:t>
            </a:r>
            <a:r>
              <a:rPr lang="en-GB" sz="1400" b="1" dirty="0" smtClean="0"/>
              <a:t>Objectives</a:t>
            </a:r>
            <a:r>
              <a:rPr lang="en-GB" sz="1400" dirty="0" smtClean="0"/>
              <a:t>, </a:t>
            </a:r>
            <a:r>
              <a:rPr lang="en-GB" sz="1400" dirty="0"/>
              <a:t>describe the Visual Style and Elements in previous and current games when it comes to the appeal and expectations of the gaming audience</a:t>
            </a:r>
            <a:r>
              <a:rPr lang="en-GB" sz="1400" dirty="0" smtClean="0"/>
              <a:t>.</a:t>
            </a:r>
            <a:endParaRPr lang="en-GB" sz="1400" dirty="0"/>
          </a:p>
        </p:txBody>
      </p:sp>
    </p:spTree>
    <p:extLst>
      <p:ext uri="{BB962C8B-B14F-4D97-AF65-F5344CB8AC3E}">
        <p14:creationId xmlns:p14="http://schemas.microsoft.com/office/powerpoint/2010/main" val="33465331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8784976" cy="1080120"/>
          </a:xfrm>
        </p:spPr>
        <p:txBody>
          <a:bodyPr>
            <a:normAutofit fontScale="55000" lnSpcReduction="20000"/>
          </a:bodyPr>
          <a:lstStyle/>
          <a:p>
            <a:pPr marL="109728" indent="0">
              <a:lnSpc>
                <a:spcPct val="120000"/>
              </a:lnSpc>
              <a:spcBef>
                <a:spcPts val="0"/>
              </a:spcBef>
              <a:buNone/>
            </a:pPr>
            <a:r>
              <a:rPr lang="en-GB" dirty="0" smtClean="0"/>
              <a:t>The beginnings of the gaming market go back over 35 years with claims of computer games going back further still. Some claim Space Wars as the first game or Tic-Tac-Toe. Others claim Pong was the first introduced by Trip Hawkins to the public in the mid seventies. This was when games were first introduced to a mass audience.</a:t>
            </a:r>
            <a:endParaRPr lang="en-GB" dirty="0"/>
          </a:p>
        </p:txBody>
      </p:sp>
      <p:sp>
        <p:nvSpPr>
          <p:cNvPr id="3" name="Title 2"/>
          <p:cNvSpPr>
            <a:spLocks noGrp="1"/>
          </p:cNvSpPr>
          <p:nvPr>
            <p:ph type="title"/>
          </p:nvPr>
        </p:nvSpPr>
        <p:spPr>
          <a:xfrm>
            <a:off x="230832" y="116632"/>
            <a:ext cx="8733656" cy="792088"/>
          </a:xfrm>
        </p:spPr>
        <p:txBody>
          <a:bodyPr>
            <a:normAutofit fontScale="90000"/>
          </a:bodyPr>
          <a:lstStyle/>
          <a:p>
            <a:r>
              <a:rPr lang="en-GB" sz="3200" dirty="0"/>
              <a:t>M1.1 - History of computer gaming </a:t>
            </a:r>
            <a:r>
              <a:rPr lang="en-GB" sz="3200" dirty="0" smtClean="0"/>
              <a:t> - General</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18110507"/>
              </p:ext>
            </p:extLst>
          </p:nvPr>
        </p:nvGraphicFramePr>
        <p:xfrm>
          <a:off x="251520" y="2060848"/>
          <a:ext cx="4320480" cy="4462690"/>
        </p:xfrm>
        <a:graphic>
          <a:graphicData uri="http://schemas.openxmlformats.org/drawingml/2006/table">
            <a:tbl>
              <a:tblPr firstRow="1" bandRow="1">
                <a:tableStyleId>{5C22544A-7EE6-4342-B048-85BDC9FD1C3A}</a:tableStyleId>
              </a:tblPr>
              <a:tblGrid>
                <a:gridCol w="2681677"/>
                <a:gridCol w="1638803"/>
              </a:tblGrid>
              <a:tr h="3467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Console</a:t>
                      </a:r>
                    </a:p>
                  </a:txBody>
                  <a:tcPr/>
                </a:tc>
                <a:tc>
                  <a:txBody>
                    <a:bodyPr/>
                    <a:lstStyle/>
                    <a:p>
                      <a:r>
                        <a:rPr lang="en-GB" sz="1200" dirty="0" smtClean="0"/>
                        <a:t>Handheld</a:t>
                      </a:r>
                      <a:endParaRPr lang="en-GB" sz="1200" dirty="0"/>
                    </a:p>
                  </a:txBody>
                  <a:tcPr/>
                </a:tc>
              </a:tr>
              <a:tr h="3467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Atari VCS </a:t>
                      </a:r>
                      <a:r>
                        <a:rPr lang="en-GB" sz="1200" dirty="0" err="1" smtClean="0"/>
                        <a:t>vs</a:t>
                      </a:r>
                      <a:r>
                        <a:rPr lang="en-GB" sz="1200" dirty="0" smtClean="0"/>
                        <a:t> </a:t>
                      </a:r>
                      <a:r>
                        <a:rPr lang="en-GB" sz="1200" dirty="0" err="1" smtClean="0"/>
                        <a:t>Collecovision</a:t>
                      </a:r>
                      <a:endParaRPr lang="en-GB" sz="12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Game and Watch</a:t>
                      </a:r>
                    </a:p>
                  </a:txBody>
                  <a:tcPr/>
                </a:tc>
              </a:tr>
              <a:tr h="443160">
                <a:tc>
                  <a:txBody>
                    <a:bodyPr/>
                    <a:lstStyle/>
                    <a:p>
                      <a:pPr marL="0" indent="0">
                        <a:buNone/>
                      </a:pPr>
                      <a:r>
                        <a:rPr lang="en-GB" sz="1200" dirty="0" smtClean="0"/>
                        <a:t>Sinclair ZX81 vs. Commodore Vic 20</a:t>
                      </a:r>
                    </a:p>
                  </a:txBody>
                  <a:tcPr/>
                </a:tc>
                <a:tc>
                  <a:txBody>
                    <a:bodyPr/>
                    <a:lstStyle/>
                    <a:p>
                      <a:endParaRPr lang="en-GB" sz="1200" dirty="0" smtClean="0"/>
                    </a:p>
                  </a:txBody>
                  <a:tcPr/>
                </a:tc>
              </a:tr>
              <a:tr h="4431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Commodore 64 vs. ZX Spectrum</a:t>
                      </a:r>
                    </a:p>
                  </a:txBody>
                  <a:tcPr/>
                </a:tc>
                <a:tc>
                  <a:txBody>
                    <a:bodyPr/>
                    <a:lstStyle/>
                    <a:p>
                      <a:endParaRPr lang="en-GB" sz="1200" dirty="0"/>
                    </a:p>
                  </a:txBody>
                  <a:tcPr/>
                </a:tc>
              </a:tr>
              <a:tr h="346706">
                <a:tc>
                  <a:txBody>
                    <a:bodyPr/>
                    <a:lstStyle/>
                    <a:p>
                      <a:r>
                        <a:rPr lang="en-GB" sz="1200" dirty="0" smtClean="0"/>
                        <a:t>NES vs. Master System</a:t>
                      </a:r>
                      <a:endParaRPr lang="en-GB" sz="1200" dirty="0"/>
                    </a:p>
                  </a:txBody>
                  <a:tcPr/>
                </a:tc>
                <a:tc>
                  <a:txBody>
                    <a:bodyPr/>
                    <a:lstStyle/>
                    <a:p>
                      <a:r>
                        <a:rPr lang="en-GB" sz="1200" dirty="0" smtClean="0"/>
                        <a:t>Gameboy</a:t>
                      </a:r>
                      <a:endParaRPr lang="en-GB" sz="1200" dirty="0"/>
                    </a:p>
                  </a:txBody>
                  <a:tcPr/>
                </a:tc>
              </a:tr>
              <a:tr h="3467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SNES vs. </a:t>
                      </a:r>
                      <a:r>
                        <a:rPr lang="en-GB" sz="1200" dirty="0" err="1" smtClean="0"/>
                        <a:t>Megadrive</a:t>
                      </a:r>
                      <a:endParaRPr lang="en-GB" sz="1200" dirty="0" smtClean="0"/>
                    </a:p>
                  </a:txBody>
                  <a:tcPr/>
                </a:tc>
                <a:tc>
                  <a:txBody>
                    <a:bodyPr/>
                    <a:lstStyle/>
                    <a:p>
                      <a:endParaRPr lang="en-GB" sz="1200" dirty="0"/>
                    </a:p>
                  </a:txBody>
                  <a:tcPr/>
                </a:tc>
              </a:tr>
              <a:tr h="3467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Atari vs. Amiga</a:t>
                      </a:r>
                    </a:p>
                  </a:txBody>
                  <a:tcPr/>
                </a:tc>
                <a:tc>
                  <a:txBody>
                    <a:bodyPr/>
                    <a:lstStyle/>
                    <a:p>
                      <a:endParaRPr lang="en-GB" sz="1200" dirty="0"/>
                    </a:p>
                  </a:txBody>
                  <a:tcPr/>
                </a:tc>
              </a:tr>
              <a:tr h="443160">
                <a:tc>
                  <a:txBody>
                    <a:bodyPr/>
                    <a:lstStyle/>
                    <a:p>
                      <a:r>
                        <a:rPr lang="en-GB" sz="1200" dirty="0" smtClean="0"/>
                        <a:t>Playstation vs. Nintendo 64 vs. Dreamcast</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Gameboy Advance</a:t>
                      </a:r>
                    </a:p>
                  </a:txBody>
                  <a:tcPr/>
                </a:tc>
              </a:tr>
              <a:tr h="4431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Xbox vs. Playstation 2 vs. Nintendo Cube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DS vs. PSP</a:t>
                      </a:r>
                    </a:p>
                  </a:txBody>
                  <a:tcPr/>
                </a:tc>
              </a:tr>
              <a:tr h="4431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Xbox 360 vs. Playstation 3 vs. Wii</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iPhone, </a:t>
                      </a:r>
                      <a:r>
                        <a:rPr lang="en-GB" sz="1200" dirty="0" err="1" smtClean="0"/>
                        <a:t>iPad</a:t>
                      </a:r>
                      <a:r>
                        <a:rPr lang="en-GB" sz="1200" dirty="0" smtClean="0"/>
                        <a:t> and Android</a:t>
                      </a:r>
                    </a:p>
                  </a:txBody>
                  <a:tcPr/>
                </a:tc>
              </a:tr>
              <a:tr h="4431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Xbox One vs. Playstation 4 vs. </a:t>
                      </a:r>
                      <a:r>
                        <a:rPr lang="en-GB" sz="1200" dirty="0" err="1" smtClean="0"/>
                        <a:t>WiiU</a:t>
                      </a:r>
                      <a:endParaRPr lang="en-GB" sz="1200" dirty="0" smtClean="0"/>
                    </a:p>
                  </a:txBody>
                  <a:tcPr/>
                </a:tc>
                <a:tc>
                  <a:txBody>
                    <a:bodyPr/>
                    <a:lstStyle/>
                    <a:p>
                      <a:r>
                        <a:rPr lang="en-GB" sz="1200" dirty="0" smtClean="0"/>
                        <a:t>Vita, </a:t>
                      </a:r>
                      <a:r>
                        <a:rPr lang="en-GB" sz="1200" dirty="0" err="1" smtClean="0"/>
                        <a:t>DSi</a:t>
                      </a:r>
                      <a:r>
                        <a:rPr lang="en-GB" sz="1200" dirty="0" smtClean="0"/>
                        <a:t>, iPhone</a:t>
                      </a:r>
                      <a:endParaRPr lang="en-GB" sz="1200" dirty="0"/>
                    </a:p>
                  </a:txBody>
                  <a:tcPr/>
                </a:tc>
              </a:tr>
            </a:tbl>
          </a:graphicData>
        </a:graphic>
      </p:graphicFrame>
      <p:sp>
        <p:nvSpPr>
          <p:cNvPr id="5" name="Content Placeholder 1"/>
          <p:cNvSpPr txBox="1">
            <a:spLocks/>
          </p:cNvSpPr>
          <p:nvPr/>
        </p:nvSpPr>
        <p:spPr>
          <a:xfrm>
            <a:off x="4572000" y="1916832"/>
            <a:ext cx="4320480" cy="4536504"/>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lnSpc>
                <a:spcPct val="120000"/>
              </a:lnSpc>
              <a:spcBef>
                <a:spcPts val="0"/>
              </a:spcBef>
              <a:buFont typeface="Wingdings 3"/>
              <a:buNone/>
            </a:pPr>
            <a:r>
              <a:rPr lang="en-GB" sz="1400" dirty="0" smtClean="0"/>
              <a:t>What is commonly accepted is that games have generations, every three to four years we have the next generation of consoles or handhelds that surpasses the previous and the competition between manufacturers has brought about change and progression. From the list on the left there are numerous consoles that did not make it that cannot be discounted from the lists, Jaguar, Saturn, BBC micro, Neo Geo, PC Engine, QL, CD32, Nomad, </a:t>
            </a:r>
            <a:r>
              <a:rPr lang="en-GB" sz="1400" dirty="0" err="1" smtClean="0"/>
              <a:t>Binatone</a:t>
            </a:r>
            <a:r>
              <a:rPr lang="en-GB" sz="1400" dirty="0" smtClean="0"/>
              <a:t>, Lynx etc. Even Nintendo had games machines that did not make it like Virtual Boy. When the NES reached it’s peak in America, 20% of homes had one. This was considered shocking at the time. Now it is rare for a home not to have a console of some kind.</a:t>
            </a:r>
            <a:endParaRPr lang="en-GB" sz="1400" dirty="0"/>
          </a:p>
        </p:txBody>
      </p:sp>
    </p:spTree>
    <p:extLst>
      <p:ext uri="{BB962C8B-B14F-4D97-AF65-F5344CB8AC3E}">
        <p14:creationId xmlns:p14="http://schemas.microsoft.com/office/powerpoint/2010/main" val="41687933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784976" cy="5760640"/>
          </a:xfrm>
        </p:spPr>
        <p:txBody>
          <a:bodyPr>
            <a:noAutofit/>
          </a:bodyPr>
          <a:lstStyle/>
          <a:p>
            <a:pPr marL="269875" indent="-255588">
              <a:lnSpc>
                <a:spcPct val="120000"/>
              </a:lnSpc>
              <a:spcBef>
                <a:spcPts val="0"/>
              </a:spcBef>
            </a:pPr>
            <a:r>
              <a:rPr lang="en-GB" sz="1400" dirty="0" smtClean="0"/>
              <a:t>And along with the console wars comes the development of the games. Games are like musicians, we believe they are the best that is around ever and then three months later we forget who they are. When Pong came out it was revolutionary, two white lines, one white ball and that was it. Levels meant speed. Pacman is the most quoted game to the point where Google put a version as their banner and had to remove it because of the number of lost work hours.</a:t>
            </a:r>
          </a:p>
          <a:p>
            <a:pPr marL="269875" indent="-255588">
              <a:lnSpc>
                <a:spcPct val="120000"/>
              </a:lnSpc>
              <a:spcBef>
                <a:spcPts val="0"/>
              </a:spcBef>
            </a:pPr>
            <a:r>
              <a:rPr lang="en-GB" sz="1400" dirty="0" smtClean="0"/>
              <a:t>There are classics in the gaming world like there are musicians whose careers lasted longer than an album or two. Kong, Mario, Doom, </a:t>
            </a:r>
            <a:r>
              <a:rPr lang="en-GB" sz="1400" dirty="0" err="1" smtClean="0"/>
              <a:t>Zork</a:t>
            </a:r>
            <a:r>
              <a:rPr lang="en-GB" sz="1400" dirty="0" smtClean="0"/>
              <a:t>, Sonic, Tetris</a:t>
            </a:r>
            <a:r>
              <a:rPr lang="en-GB" sz="1400" dirty="0"/>
              <a:t>, </a:t>
            </a:r>
            <a:r>
              <a:rPr lang="en-GB" sz="1400" dirty="0" smtClean="0"/>
              <a:t>COD, WOW, Angry Birds, these </a:t>
            </a:r>
            <a:r>
              <a:rPr lang="en-GB" sz="1400" dirty="0"/>
              <a:t>are games that have a </a:t>
            </a:r>
            <a:r>
              <a:rPr lang="en-GB" sz="1400" dirty="0" smtClean="0"/>
              <a:t>history, they are quoted as milestones, blamed for problems, compared to as golden ages, but there is always a potential for something better, something more popular. We rave about the newest game app until something else comes along.</a:t>
            </a:r>
          </a:p>
          <a:p>
            <a:pPr marL="269875" indent="-255588">
              <a:lnSpc>
                <a:spcPct val="120000"/>
              </a:lnSpc>
              <a:spcBef>
                <a:spcPts val="0"/>
              </a:spcBef>
            </a:pPr>
            <a:r>
              <a:rPr lang="en-GB" sz="1400" dirty="0" smtClean="0"/>
              <a:t>Along with the games, there are the gaming companies, Atari was king, until new machines meant new game styles. In Britain Imagine because EA. Nintendo still make their own games but Sega stopped hardware production, </a:t>
            </a:r>
            <a:r>
              <a:rPr lang="en-GB" sz="1400" dirty="0" err="1" smtClean="0"/>
              <a:t>Squaresoft</a:t>
            </a:r>
            <a:r>
              <a:rPr lang="en-GB" sz="1400" dirty="0" smtClean="0"/>
              <a:t> are not allowed to release a game in Japan on a week day, and more money is spent on marketing certain games than production costs combined.</a:t>
            </a:r>
          </a:p>
          <a:p>
            <a:pPr marL="269875" indent="-255588">
              <a:lnSpc>
                <a:spcPct val="120000"/>
              </a:lnSpc>
              <a:spcBef>
                <a:spcPts val="0"/>
              </a:spcBef>
            </a:pPr>
            <a:r>
              <a:rPr lang="en-GB" sz="1400" dirty="0" smtClean="0"/>
              <a:t>Gone are the days when one could make a game in your bedroom in a few weeks of coding, now games can take years to develop. But popular apps like Draw Something sold more than all 30 apps the company made before hand combined. The ability to create an App and make millions is still here, the programs like App Inventor are free.</a:t>
            </a:r>
            <a:endParaRPr lang="en-GB" sz="1400" dirty="0"/>
          </a:p>
        </p:txBody>
      </p:sp>
      <p:sp>
        <p:nvSpPr>
          <p:cNvPr id="3" name="Title 2"/>
          <p:cNvSpPr>
            <a:spLocks noGrp="1"/>
          </p:cNvSpPr>
          <p:nvPr>
            <p:ph type="title"/>
          </p:nvPr>
        </p:nvSpPr>
        <p:spPr>
          <a:xfrm>
            <a:off x="230832" y="116632"/>
            <a:ext cx="8733656" cy="576064"/>
          </a:xfrm>
        </p:spPr>
        <p:txBody>
          <a:bodyPr>
            <a:normAutofit fontScale="90000"/>
          </a:bodyPr>
          <a:lstStyle/>
          <a:p>
            <a:r>
              <a:rPr lang="en-GB" sz="3200" dirty="0"/>
              <a:t>M1.1 - History of computer </a:t>
            </a:r>
            <a:r>
              <a:rPr lang="en-GB" sz="3200" dirty="0" smtClean="0"/>
              <a:t>gaming - General </a:t>
            </a:r>
            <a:endParaRPr lang="en-GB" sz="3200" dirty="0"/>
          </a:p>
        </p:txBody>
      </p:sp>
    </p:spTree>
    <p:extLst>
      <p:ext uri="{BB962C8B-B14F-4D97-AF65-F5344CB8AC3E}">
        <p14:creationId xmlns:p14="http://schemas.microsoft.com/office/powerpoint/2010/main" val="35657183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64704"/>
            <a:ext cx="8643998" cy="4680520"/>
          </a:xfrm>
        </p:spPr>
        <p:txBody>
          <a:bodyPr>
            <a:noAutofit/>
          </a:bodyPr>
          <a:lstStyle/>
          <a:p>
            <a:pPr marL="0" indent="0">
              <a:spcBef>
                <a:spcPts val="0"/>
              </a:spcBef>
              <a:buNone/>
            </a:pPr>
            <a:r>
              <a:rPr lang="en-GB" sz="2000" dirty="0" smtClean="0"/>
              <a:t>Development of most video games is undertaken by a developer, which may be a single person or a large business.</a:t>
            </a:r>
          </a:p>
          <a:p>
            <a:pPr>
              <a:spcBef>
                <a:spcPts val="0"/>
              </a:spcBef>
            </a:pPr>
            <a:r>
              <a:rPr lang="en-GB" sz="2000" dirty="0" smtClean="0"/>
              <a:t>Typically, large-scale commercial games are created by development teams within a company specialising in computer or console games</a:t>
            </a:r>
          </a:p>
          <a:p>
            <a:pPr>
              <a:spcBef>
                <a:spcPts val="0"/>
              </a:spcBef>
            </a:pPr>
            <a:r>
              <a:rPr lang="en-GB" sz="2000" dirty="0" smtClean="0"/>
              <a:t>A typical modern video game can cost from £750,000 to over £15,000,000 to develop</a:t>
            </a:r>
          </a:p>
          <a:p>
            <a:pPr>
              <a:spcBef>
                <a:spcPts val="0"/>
              </a:spcBef>
            </a:pPr>
            <a:r>
              <a:rPr lang="en-GB" sz="2000" dirty="0" smtClean="0"/>
              <a:t>Development is normally funded by a publisher</a:t>
            </a:r>
          </a:p>
          <a:p>
            <a:pPr>
              <a:spcBef>
                <a:spcPts val="0"/>
              </a:spcBef>
            </a:pPr>
            <a:r>
              <a:rPr lang="en-GB" sz="2000" dirty="0" smtClean="0"/>
              <a:t>A contemporary game can take from one to three years to develop, though there are exceptions, sometimes known as </a:t>
            </a:r>
            <a:r>
              <a:rPr lang="en-GB" sz="2000" b="1" dirty="0" smtClean="0"/>
              <a:t>vapourware</a:t>
            </a:r>
            <a:endParaRPr lang="en-GB" sz="2000" dirty="0" smtClean="0"/>
          </a:p>
          <a:p>
            <a:pPr>
              <a:spcBef>
                <a:spcPts val="0"/>
              </a:spcBef>
            </a:pPr>
            <a:r>
              <a:rPr lang="en-GB" sz="2000" dirty="0" smtClean="0"/>
              <a:t>One famous example is Duke </a:t>
            </a:r>
            <a:r>
              <a:rPr lang="en-GB" sz="2000" dirty="0" err="1" smtClean="0"/>
              <a:t>Nukem</a:t>
            </a:r>
            <a:r>
              <a:rPr lang="en-GB" sz="2000" dirty="0" smtClean="0"/>
              <a:t> Forever which has been in development since 1996, with an original release in 1998 and Elite, due for a remake since 1981.</a:t>
            </a:r>
          </a:p>
          <a:p>
            <a:pPr marL="0" indent="0">
              <a:spcBef>
                <a:spcPts val="0"/>
              </a:spcBef>
              <a:buNone/>
            </a:pPr>
            <a:r>
              <a:rPr lang="en-GB" sz="2000" b="1" dirty="0" smtClean="0"/>
              <a:t>M1.1 </a:t>
            </a:r>
            <a:r>
              <a:rPr lang="en-GB" sz="2000" b="1" dirty="0" smtClean="0"/>
              <a:t>- Task </a:t>
            </a:r>
            <a:r>
              <a:rPr lang="en-GB" sz="2000" b="1" dirty="0" smtClean="0"/>
              <a:t>05</a:t>
            </a:r>
            <a:r>
              <a:rPr lang="en-GB" sz="2000" dirty="0" smtClean="0"/>
              <a:t> </a:t>
            </a:r>
            <a:r>
              <a:rPr lang="en-GB" sz="2000" dirty="0" smtClean="0"/>
              <a:t>– Introduce the history of the Gaming industry with examples from the various generations.</a:t>
            </a:r>
          </a:p>
        </p:txBody>
      </p:sp>
      <p:sp>
        <p:nvSpPr>
          <p:cNvPr id="2" name="Title 1"/>
          <p:cNvSpPr>
            <a:spLocks noGrp="1"/>
          </p:cNvSpPr>
          <p:nvPr>
            <p:ph type="title"/>
          </p:nvPr>
        </p:nvSpPr>
        <p:spPr>
          <a:xfrm>
            <a:off x="285720" y="116632"/>
            <a:ext cx="8606760" cy="549274"/>
          </a:xfrm>
        </p:spPr>
        <p:txBody>
          <a:bodyPr>
            <a:noAutofit/>
          </a:bodyPr>
          <a:lstStyle/>
          <a:p>
            <a:r>
              <a:rPr lang="en-GB" sz="2800" dirty="0"/>
              <a:t>M1.1 - History of computer gaming </a:t>
            </a:r>
            <a:r>
              <a:rPr lang="en-GB" sz="2800" dirty="0" smtClean="0"/>
              <a:t>- General</a:t>
            </a:r>
            <a:endParaRPr lang="en-GB" sz="2800" b="1" dirty="0"/>
          </a:p>
        </p:txBody>
      </p:sp>
      <p:graphicFrame>
        <p:nvGraphicFramePr>
          <p:cNvPr id="16" name="Table 15"/>
          <p:cNvGraphicFramePr>
            <a:graphicFrameLocks noGrp="1"/>
          </p:cNvGraphicFramePr>
          <p:nvPr>
            <p:extLst>
              <p:ext uri="{D42A27DB-BD31-4B8C-83A1-F6EECF244321}">
                <p14:modId xmlns:p14="http://schemas.microsoft.com/office/powerpoint/2010/main" val="1034180535"/>
              </p:ext>
            </p:extLst>
          </p:nvPr>
        </p:nvGraphicFramePr>
        <p:xfrm>
          <a:off x="395536" y="5805264"/>
          <a:ext cx="8424936" cy="648072"/>
        </p:xfrm>
        <a:graphic>
          <a:graphicData uri="http://schemas.openxmlformats.org/drawingml/2006/table">
            <a:tbl>
              <a:tblPr firstRow="1" bandRow="1">
                <a:tableStyleId>{5C22544A-7EE6-4342-B048-85BDC9FD1C3A}</a:tableStyleId>
              </a:tblPr>
              <a:tblGrid>
                <a:gridCol w="2808312"/>
                <a:gridCol w="2808312"/>
                <a:gridCol w="2808312"/>
              </a:tblGrid>
              <a:tr h="6480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t>Background History and Age of Sector</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t>Hardware Developments</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t>Timescales past and Present</a:t>
                      </a:r>
                      <a:endParaRPr lang="en-GB" dirty="0"/>
                    </a:p>
                  </a:txBody>
                  <a:tcPr/>
                </a:tc>
              </a:tr>
            </a:tbl>
          </a:graphicData>
        </a:graphic>
      </p:graphicFrame>
    </p:spTree>
    <p:extLst>
      <p:ext uri="{BB962C8B-B14F-4D97-AF65-F5344CB8AC3E}">
        <p14:creationId xmlns:p14="http://schemas.microsoft.com/office/powerpoint/2010/main" val="31194187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64704"/>
            <a:ext cx="8643998" cy="5736130"/>
          </a:xfrm>
        </p:spPr>
        <p:txBody>
          <a:bodyPr>
            <a:noAutofit/>
          </a:bodyPr>
          <a:lstStyle/>
          <a:p>
            <a:pPr marL="268288" indent="-255588">
              <a:spcBef>
                <a:spcPts val="0"/>
              </a:spcBef>
            </a:pPr>
            <a:r>
              <a:rPr lang="en-GB" sz="1700" dirty="0" smtClean="0"/>
              <a:t>For a long period of time it was the Arcades that drove the quality and demand for gaming forward. They had three unique selling points that made them attractive to the customer, </a:t>
            </a:r>
            <a:r>
              <a:rPr lang="en-GB" sz="1700" b="1" dirty="0" smtClean="0"/>
              <a:t>multiplayer</a:t>
            </a:r>
            <a:r>
              <a:rPr lang="en-GB" sz="1700" dirty="0" smtClean="0"/>
              <a:t>, </a:t>
            </a:r>
            <a:r>
              <a:rPr lang="en-GB" sz="1700" b="1" dirty="0" smtClean="0"/>
              <a:t>atmosphere</a:t>
            </a:r>
            <a:r>
              <a:rPr lang="en-GB" sz="1700" dirty="0" smtClean="0"/>
              <a:t> and </a:t>
            </a:r>
            <a:r>
              <a:rPr lang="en-GB" sz="1700" b="1" dirty="0" smtClean="0"/>
              <a:t>gadgets</a:t>
            </a:r>
            <a:r>
              <a:rPr lang="en-GB" sz="1700" dirty="0" smtClean="0"/>
              <a:t>. For twenty years they also had the graphical quality.</a:t>
            </a:r>
          </a:p>
          <a:p>
            <a:pPr marL="268288" indent="-255588">
              <a:spcBef>
                <a:spcPts val="0"/>
              </a:spcBef>
            </a:pPr>
            <a:r>
              <a:rPr lang="en-GB" sz="1700" dirty="0" smtClean="0"/>
              <a:t>Arcade machines use a technology called Jamma Boards, Mame software and Sega, the loading speed was much quicker. re installed on processor chips directly onto a Jamma Board and placed inside an arcade cabinet. Because the chip was direct, like cartridges on a Nintendo. A CRT monitor was sunken into the cabinet. The cabinets were then decorated to add appeal.</a:t>
            </a:r>
          </a:p>
          <a:p>
            <a:pPr marL="268288" indent="-255588">
              <a:spcBef>
                <a:spcPts val="0"/>
              </a:spcBef>
            </a:pPr>
            <a:r>
              <a:rPr lang="en-GB" sz="1700" dirty="0" smtClean="0"/>
              <a:t>Flattened cabinets like Pong and Space Invaders came in later where the player sat overlooking the screen against a second player at the other side. The first public Game cabinet, Pong, created by Trip Hawkins, broke after three hours when the coin slot and tray was so filled with money it could not accept any more.</a:t>
            </a:r>
          </a:p>
          <a:p>
            <a:pPr marL="268288" indent="-255588">
              <a:spcBef>
                <a:spcPts val="0"/>
              </a:spcBef>
            </a:pPr>
            <a:r>
              <a:rPr lang="en-GB" sz="1700" dirty="0" smtClean="0"/>
              <a:t>Throughout the late seventies and through the eighties Arcade machines had this appeal, the quality of games improved graphically and the level of interaction became more exaggerated. Classics such as Pacman, Centipede, Star Wars, Operation Wolf, Street Fighter, King of the Fighters and Kong all had their beginnings in the Arcades. Now the technology looks dated but Arcades still exist.</a:t>
            </a:r>
            <a:endParaRPr lang="en-GB" sz="1700" dirty="0"/>
          </a:p>
        </p:txBody>
      </p:sp>
      <p:sp>
        <p:nvSpPr>
          <p:cNvPr id="2" name="Title 1"/>
          <p:cNvSpPr>
            <a:spLocks noGrp="1"/>
          </p:cNvSpPr>
          <p:nvPr>
            <p:ph type="title"/>
          </p:nvPr>
        </p:nvSpPr>
        <p:spPr>
          <a:xfrm>
            <a:off x="285720" y="71414"/>
            <a:ext cx="8534752" cy="549274"/>
          </a:xfrm>
        </p:spPr>
        <p:txBody>
          <a:bodyPr>
            <a:noAutofit/>
          </a:bodyPr>
          <a:lstStyle/>
          <a:p>
            <a:r>
              <a:rPr lang="en-GB" sz="3200" dirty="0"/>
              <a:t>M</a:t>
            </a:r>
            <a:r>
              <a:rPr lang="en-GB" sz="3200" dirty="0" smtClean="0"/>
              <a:t>1.2 </a:t>
            </a:r>
            <a:r>
              <a:rPr lang="en-GB" sz="3200" dirty="0" smtClean="0"/>
              <a:t>- Platform </a:t>
            </a:r>
            <a:r>
              <a:rPr lang="en-GB" sz="3200" dirty="0"/>
              <a:t>types </a:t>
            </a:r>
            <a:r>
              <a:rPr lang="en-GB" sz="3200" dirty="0" smtClean="0"/>
              <a:t>- Arcades</a:t>
            </a:r>
            <a:endParaRPr lang="en-GB" sz="3200" b="1" dirty="0"/>
          </a:p>
        </p:txBody>
      </p:sp>
    </p:spTree>
    <p:extLst>
      <p:ext uri="{BB962C8B-B14F-4D97-AF65-F5344CB8AC3E}">
        <p14:creationId xmlns:p14="http://schemas.microsoft.com/office/powerpoint/2010/main" val="32374226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836712"/>
            <a:ext cx="8643998" cy="5664122"/>
          </a:xfrm>
        </p:spPr>
        <p:txBody>
          <a:bodyPr>
            <a:noAutofit/>
          </a:bodyPr>
          <a:lstStyle/>
          <a:p>
            <a:pPr marL="255588" indent="-255588">
              <a:spcBef>
                <a:spcPts val="0"/>
              </a:spcBef>
            </a:pPr>
            <a:r>
              <a:rPr lang="en-GB" sz="1800" b="1" dirty="0" smtClean="0"/>
              <a:t>Multiplayer –</a:t>
            </a:r>
            <a:r>
              <a:rPr lang="en-GB" sz="1800" dirty="0" smtClean="0"/>
              <a:t> The first Multiplayer console games did not come into play until 1977 when Arcades had them from 1971 with Galaxy or 1972 with Pong. Games like h2Overdrive allowed 4 players in driving seats to compete against each other. The later Street Fighter Cabinets allowed the two users to stand in a raised ring above a crowd and fight on a big screen. It was the new online play at the time, the equivalent of boxing rings while parents played with slot machines, crane grabs and coin drops.</a:t>
            </a:r>
          </a:p>
          <a:p>
            <a:pPr marL="255588" indent="-255588">
              <a:spcBef>
                <a:spcPts val="0"/>
              </a:spcBef>
            </a:pPr>
            <a:r>
              <a:rPr lang="en-GB" sz="1800" b="1" dirty="0" smtClean="0"/>
              <a:t>Atmosphere –</a:t>
            </a:r>
            <a:r>
              <a:rPr lang="en-GB" sz="1800" dirty="0" smtClean="0"/>
              <a:t> Arcades were the shopping malls of the 70’s. It was where teenagers used to go, the smell, the crowds, the prestige of having your name on the scoreboard for eternity, the audience participation and the noises. They appeared in films, Terminator, War Games, Tron, they were regulated and protected spaces and they were huge money spinners. The art work on the machines is considered classic, pinball tables, air hockey, whack-a-mole, these all added atmosphere. They were designed for the short term players, 10p for three minutes play, now they cost £2 for the same. Better players could last longer, Centipede, Pacman and Kong had the option for hours of play for the better players, extended play for driving games encouraged addiction and repeat performances.</a:t>
            </a:r>
          </a:p>
        </p:txBody>
      </p:sp>
      <p:sp>
        <p:nvSpPr>
          <p:cNvPr id="2" name="Title 1"/>
          <p:cNvSpPr>
            <a:spLocks noGrp="1"/>
          </p:cNvSpPr>
          <p:nvPr>
            <p:ph type="title"/>
          </p:nvPr>
        </p:nvSpPr>
        <p:spPr>
          <a:xfrm>
            <a:off x="285720" y="71414"/>
            <a:ext cx="8606760" cy="765298"/>
          </a:xfrm>
        </p:spPr>
        <p:txBody>
          <a:bodyPr>
            <a:noAutofit/>
          </a:bodyPr>
          <a:lstStyle/>
          <a:p>
            <a:r>
              <a:rPr lang="en-GB" sz="3200" dirty="0"/>
              <a:t>M</a:t>
            </a:r>
            <a:r>
              <a:rPr lang="en-GB" sz="3200" dirty="0" smtClean="0"/>
              <a:t>1.2 </a:t>
            </a:r>
            <a:r>
              <a:rPr lang="en-GB" sz="3200" dirty="0" smtClean="0"/>
              <a:t>- Platform </a:t>
            </a:r>
            <a:r>
              <a:rPr lang="en-GB" sz="3200" dirty="0"/>
              <a:t>types </a:t>
            </a:r>
            <a:r>
              <a:rPr lang="en-GB" sz="3200" dirty="0" smtClean="0"/>
              <a:t>- Arcades</a:t>
            </a:r>
            <a:endParaRPr lang="en-GB" sz="3200" b="1" dirty="0"/>
          </a:p>
        </p:txBody>
      </p:sp>
    </p:spTree>
    <p:extLst>
      <p:ext uri="{BB962C8B-B14F-4D97-AF65-F5344CB8AC3E}">
        <p14:creationId xmlns:p14="http://schemas.microsoft.com/office/powerpoint/2010/main" val="1681665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908720"/>
            <a:ext cx="8643998" cy="5040560"/>
          </a:xfrm>
        </p:spPr>
        <p:txBody>
          <a:bodyPr>
            <a:noAutofit/>
          </a:bodyPr>
          <a:lstStyle/>
          <a:p>
            <a:pPr marL="269875" indent="-255588">
              <a:spcBef>
                <a:spcPts val="0"/>
              </a:spcBef>
            </a:pPr>
            <a:r>
              <a:rPr lang="en-GB" sz="1420" b="1" dirty="0" smtClean="0"/>
              <a:t>Gadgets –</a:t>
            </a:r>
            <a:r>
              <a:rPr lang="en-GB" sz="1420" dirty="0" smtClean="0"/>
              <a:t> The Arcades had alternative controllers, something the consoles did not have until </a:t>
            </a:r>
            <a:r>
              <a:rPr lang="en-GB" sz="1420" dirty="0" err="1" smtClean="0"/>
              <a:t>Playstation</a:t>
            </a:r>
            <a:r>
              <a:rPr lang="en-GB" sz="1420" dirty="0" smtClean="0"/>
              <a:t> 1. Now the Wii has controllers for everything and Kinect you become the controller. In Arcades they had guns for Operation Wolf and </a:t>
            </a:r>
            <a:r>
              <a:rPr lang="en-GB" sz="1420" dirty="0" err="1" smtClean="0"/>
              <a:t>MacCready</a:t>
            </a:r>
            <a:r>
              <a:rPr lang="en-GB" sz="1420" dirty="0" smtClean="0"/>
              <a:t>, Snowboards, Basketballs, Car driving cabinets for driving games, Motorcycle controllers for Hang On, Hammers for Whack-a-Mole. Some of the more exaggerated Arcade machines had gyroscopes, force feedback, devices that would be considered fitness workout machines. These all added novelty value.</a:t>
            </a:r>
          </a:p>
          <a:p>
            <a:pPr marL="269875" indent="-255588">
              <a:spcBef>
                <a:spcPts val="0"/>
              </a:spcBef>
            </a:pPr>
            <a:r>
              <a:rPr lang="en-GB" sz="1420" dirty="0" smtClean="0"/>
              <a:t>Arcades became the testing round for Console release, companies such as Taito, Bally Midway, Sega, Bandai, Namco and Konami all made their fortunes in Arcades before transferring over to Consoles.</a:t>
            </a:r>
          </a:p>
          <a:p>
            <a:pPr marL="269875" indent="-255588">
              <a:spcBef>
                <a:spcPts val="0"/>
              </a:spcBef>
            </a:pPr>
            <a:r>
              <a:rPr lang="en-GB" sz="1420" dirty="0" smtClean="0"/>
              <a:t>Arcades became associated with holidays, Brighton, Bognor, Canvey Island, along with Candy Floss, Ice Cream and Chips. On the downside they have been blamed for most of the problems associated with gaming until recently, addiction, aggressive behaviour, expense, psychological removal from society.</a:t>
            </a:r>
          </a:p>
          <a:p>
            <a:pPr marL="269875" indent="-255588">
              <a:spcBef>
                <a:spcPts val="0"/>
              </a:spcBef>
            </a:pPr>
            <a:r>
              <a:rPr lang="en-GB" sz="1420" b="1" dirty="0" smtClean="0"/>
              <a:t>Hardware</a:t>
            </a:r>
            <a:r>
              <a:rPr lang="en-GB" sz="1420" dirty="0" smtClean="0"/>
              <a:t> – As the industry grew, the need for better graphics and action grew. Developments included Laser-disc (realistic graphics with animated overlays, see </a:t>
            </a:r>
            <a:r>
              <a:rPr lang="en-GB" sz="1420" dirty="0">
                <a:hlinkClick r:id="rId2"/>
              </a:rPr>
              <a:t>Mad Dog </a:t>
            </a:r>
            <a:r>
              <a:rPr lang="en-GB" sz="1420" dirty="0" err="1">
                <a:hlinkClick r:id="rId2"/>
              </a:rPr>
              <a:t>McCree</a:t>
            </a:r>
            <a:r>
              <a:rPr lang="en-GB" sz="1420" dirty="0" smtClean="0"/>
              <a:t> and </a:t>
            </a:r>
            <a:r>
              <a:rPr lang="en-GB" sz="1420" dirty="0" smtClean="0">
                <a:hlinkClick r:id="rId3"/>
              </a:rPr>
              <a:t>Dragons Lair</a:t>
            </a:r>
            <a:r>
              <a:rPr lang="en-GB" sz="1420" dirty="0" smtClean="0"/>
              <a:t>) Vector based games like Star wars maintained the action whereas graphic games like Sega Rally maintained the quality.</a:t>
            </a:r>
            <a:endParaRPr lang="en-GB" sz="1420" dirty="0"/>
          </a:p>
          <a:p>
            <a:pPr marL="0" indent="0">
              <a:spcBef>
                <a:spcPts val="0"/>
              </a:spcBef>
              <a:buNone/>
            </a:pPr>
            <a:r>
              <a:rPr lang="en-GB" sz="1420" b="1" dirty="0"/>
              <a:t>M</a:t>
            </a:r>
            <a:r>
              <a:rPr lang="en-GB" sz="1420" b="1" dirty="0" smtClean="0"/>
              <a:t>1.2 </a:t>
            </a:r>
            <a:r>
              <a:rPr lang="en-GB" sz="1420" b="1" dirty="0" smtClean="0"/>
              <a:t>- Task </a:t>
            </a:r>
            <a:r>
              <a:rPr lang="en-GB" sz="1420" b="1" dirty="0" smtClean="0"/>
              <a:t>06</a:t>
            </a:r>
            <a:r>
              <a:rPr lang="en-GB" sz="1420" dirty="0" smtClean="0"/>
              <a:t> </a:t>
            </a:r>
            <a:r>
              <a:rPr lang="en-GB" sz="1420" dirty="0" smtClean="0"/>
              <a:t>– Introduce the Arcade game market and different  hardware requirements and describe the background for the industry using game examples.</a:t>
            </a:r>
          </a:p>
          <a:p>
            <a:pPr marL="0" indent="0">
              <a:spcBef>
                <a:spcPts val="0"/>
              </a:spcBef>
              <a:buNone/>
            </a:pPr>
            <a:r>
              <a:rPr lang="en-GB" sz="1420" b="1" dirty="0"/>
              <a:t>M1.1 – Task </a:t>
            </a:r>
            <a:r>
              <a:rPr lang="en-GB" sz="1420" b="1" dirty="0" smtClean="0"/>
              <a:t>07 </a:t>
            </a:r>
            <a:r>
              <a:rPr lang="en-GB" sz="1420" b="1" dirty="0"/>
              <a:t>– </a:t>
            </a:r>
            <a:r>
              <a:rPr lang="en-GB" sz="1420" dirty="0"/>
              <a:t>Describe how </a:t>
            </a:r>
            <a:r>
              <a:rPr lang="en-GB" sz="1420" dirty="0" smtClean="0"/>
              <a:t>the Arcade </a:t>
            </a:r>
            <a:r>
              <a:rPr lang="en-GB" sz="1420" dirty="0"/>
              <a:t>platform </a:t>
            </a:r>
            <a:r>
              <a:rPr lang="en-GB" sz="1420" dirty="0" smtClean="0"/>
              <a:t>type has </a:t>
            </a:r>
            <a:r>
              <a:rPr lang="en-GB" sz="1420" dirty="0"/>
              <a:t>developed over time </a:t>
            </a:r>
          </a:p>
          <a:p>
            <a:pPr marL="109728" indent="0">
              <a:spcBef>
                <a:spcPts val="0"/>
              </a:spcBef>
              <a:buNone/>
            </a:pPr>
            <a:endParaRPr lang="en-GB" sz="1420" dirty="0" smtClean="0"/>
          </a:p>
        </p:txBody>
      </p:sp>
      <p:sp>
        <p:nvSpPr>
          <p:cNvPr id="2" name="Title 1"/>
          <p:cNvSpPr>
            <a:spLocks noGrp="1"/>
          </p:cNvSpPr>
          <p:nvPr>
            <p:ph type="title"/>
          </p:nvPr>
        </p:nvSpPr>
        <p:spPr>
          <a:xfrm>
            <a:off x="285720" y="71414"/>
            <a:ext cx="8678768" cy="765298"/>
          </a:xfrm>
        </p:spPr>
        <p:txBody>
          <a:bodyPr>
            <a:noAutofit/>
          </a:bodyPr>
          <a:lstStyle/>
          <a:p>
            <a:r>
              <a:rPr lang="en-GB" sz="3200" dirty="0"/>
              <a:t>M</a:t>
            </a:r>
            <a:r>
              <a:rPr lang="en-GB" sz="3200" dirty="0" smtClean="0"/>
              <a:t>1.2 </a:t>
            </a:r>
            <a:r>
              <a:rPr lang="en-GB" sz="3200" dirty="0"/>
              <a:t>- Platform types - Arcades</a:t>
            </a:r>
            <a:endParaRPr lang="en-GB" sz="3200" b="1" dirty="0"/>
          </a:p>
        </p:txBody>
      </p:sp>
      <p:graphicFrame>
        <p:nvGraphicFramePr>
          <p:cNvPr id="16" name="Table 15"/>
          <p:cNvGraphicFramePr>
            <a:graphicFrameLocks noGrp="1"/>
          </p:cNvGraphicFramePr>
          <p:nvPr>
            <p:extLst>
              <p:ext uri="{D42A27DB-BD31-4B8C-83A1-F6EECF244321}">
                <p14:modId xmlns:p14="http://schemas.microsoft.com/office/powerpoint/2010/main" val="3092022699"/>
              </p:ext>
            </p:extLst>
          </p:nvPr>
        </p:nvGraphicFramePr>
        <p:xfrm>
          <a:off x="395536" y="5661248"/>
          <a:ext cx="8568952" cy="741680"/>
        </p:xfrm>
        <a:graphic>
          <a:graphicData uri="http://schemas.openxmlformats.org/drawingml/2006/table">
            <a:tbl>
              <a:tblPr firstRow="1" bandRow="1">
                <a:tableStyleId>{5C22544A-7EE6-4342-B048-85BDC9FD1C3A}</a:tableStyleId>
              </a:tblPr>
              <a:tblGrid>
                <a:gridCol w="2705304"/>
                <a:gridCol w="1901025"/>
                <a:gridCol w="2207831"/>
                <a:gridCol w="1754792"/>
              </a:tblGrid>
              <a:tr h="370840">
                <a:tc>
                  <a:txBody>
                    <a:bodyPr/>
                    <a:lstStyle/>
                    <a:p>
                      <a:pPr algn="ctr"/>
                      <a:r>
                        <a:rPr lang="en-GB" sz="1600" dirty="0" smtClean="0"/>
                        <a:t>Background and History</a:t>
                      </a:r>
                      <a:endParaRPr lang="en-GB" sz="1600" dirty="0"/>
                    </a:p>
                  </a:txBody>
                  <a:tcPr/>
                </a:tc>
                <a:tc>
                  <a:txBody>
                    <a:bodyPr/>
                    <a:lstStyle/>
                    <a:p>
                      <a:pPr algn="ctr"/>
                      <a:r>
                        <a:rPr lang="en-GB" sz="1600" dirty="0" smtClean="0"/>
                        <a:t>Coin Operated</a:t>
                      </a:r>
                      <a:endParaRPr lang="en-GB" sz="1600" dirty="0"/>
                    </a:p>
                  </a:txBody>
                  <a:tcPr/>
                </a:tc>
                <a:tc>
                  <a:txBody>
                    <a:bodyPr/>
                    <a:lstStyle/>
                    <a:p>
                      <a:pPr algn="ctr"/>
                      <a:r>
                        <a:rPr lang="en-GB" sz="1600" dirty="0" smtClean="0"/>
                        <a:t>Vector</a:t>
                      </a:r>
                      <a:endParaRPr lang="en-GB" sz="1600" dirty="0"/>
                    </a:p>
                  </a:txBody>
                  <a:tcPr/>
                </a:tc>
                <a:tc>
                  <a:txBody>
                    <a:bodyPr/>
                    <a:lstStyle/>
                    <a:p>
                      <a:pPr algn="ctr"/>
                      <a:r>
                        <a:rPr lang="en-GB" sz="1600" dirty="0" smtClean="0"/>
                        <a:t>Laser-disc</a:t>
                      </a:r>
                      <a:endParaRPr lang="en-GB" sz="1600" dirty="0"/>
                    </a:p>
                  </a:txBody>
                  <a:tcPr/>
                </a:tc>
              </a:tr>
              <a:tr h="370840">
                <a:tc gridSpan="4">
                  <a:txBody>
                    <a:bodyPr/>
                    <a:lstStyle/>
                    <a:p>
                      <a:pPr algn="ctr"/>
                      <a:r>
                        <a:rPr lang="en-GB" sz="1600" dirty="0" smtClean="0"/>
                        <a:t>How it has developed over </a:t>
                      </a:r>
                      <a:r>
                        <a:rPr lang="en-GB" sz="1600" dirty="0" smtClean="0"/>
                        <a:t>time</a:t>
                      </a:r>
                      <a:endParaRPr lang="en-GB" sz="1600" dirty="0"/>
                    </a:p>
                  </a:txBody>
                  <a:tcPr/>
                </a:tc>
                <a:tc hMerge="1">
                  <a:txBody>
                    <a:bodyPr/>
                    <a:lstStyle/>
                    <a:p>
                      <a:pPr algn="ctr"/>
                      <a:endParaRPr lang="en-GB" sz="1600" dirty="0"/>
                    </a:p>
                  </a:txBody>
                  <a:tcPr/>
                </a:tc>
                <a:tc hMerge="1">
                  <a:txBody>
                    <a:bodyPr/>
                    <a:lstStyle/>
                    <a:p>
                      <a:pPr algn="ctr"/>
                      <a:endParaRPr lang="en-GB" sz="1600" dirty="0"/>
                    </a:p>
                  </a:txBody>
                  <a:tcPr/>
                </a:tc>
                <a:tc hMerge="1">
                  <a:txBody>
                    <a:bodyPr/>
                    <a:lstStyle/>
                    <a:p>
                      <a:pPr algn="ctr"/>
                      <a:endParaRPr lang="en-GB" sz="1600" dirty="0"/>
                    </a:p>
                  </a:txBody>
                  <a:tcPr/>
                </a:tc>
              </a:tr>
            </a:tbl>
          </a:graphicData>
        </a:graphic>
      </p:graphicFrame>
    </p:spTree>
    <p:extLst>
      <p:ext uri="{BB962C8B-B14F-4D97-AF65-F5344CB8AC3E}">
        <p14:creationId xmlns:p14="http://schemas.microsoft.com/office/powerpoint/2010/main" val="20240229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696040006"/>
              </p:ext>
            </p:extLst>
          </p:nvPr>
        </p:nvGraphicFramePr>
        <p:xfrm>
          <a:off x="179512" y="836712"/>
          <a:ext cx="8784976" cy="5608320"/>
        </p:xfrm>
        <a:graphic>
          <a:graphicData uri="http://schemas.openxmlformats.org/drawingml/2006/table">
            <a:tbl>
              <a:tblPr firstRow="1" bandRow="1">
                <a:tableStyleId>{5C22544A-7EE6-4342-B048-85BDC9FD1C3A}</a:tableStyleId>
              </a:tblPr>
              <a:tblGrid>
                <a:gridCol w="432043"/>
                <a:gridCol w="1656189"/>
                <a:gridCol w="432048"/>
                <a:gridCol w="2016224"/>
                <a:gridCol w="2016224"/>
                <a:gridCol w="2232248"/>
              </a:tblGrid>
              <a:tr h="1061281">
                <a:tc gridSpan="2">
                  <a:txBody>
                    <a:bodyPr/>
                    <a:lstStyle/>
                    <a:p>
                      <a:r>
                        <a:rPr kumimoji="0" lang="en-GB" sz="1300" u="none" strike="noStrike" kern="1200" baseline="0" dirty="0" smtClean="0"/>
                        <a:t>Learning Outcome (LO) </a:t>
                      </a:r>
                    </a:p>
                    <a:p>
                      <a:r>
                        <a:rPr kumimoji="0" lang="en-GB" sz="1300" u="none" strike="noStrike" kern="1200" baseline="0" dirty="0" smtClean="0"/>
                        <a:t>The learner will:</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300" u="none" strike="noStrike" kern="1200" baseline="0" dirty="0" smtClean="0"/>
                        <a:t>Pass </a:t>
                      </a:r>
                    </a:p>
                    <a:p>
                      <a:r>
                        <a:rPr kumimoji="0" lang="en-GB" sz="1300" u="none" strike="noStrike" kern="1200" baseline="0" dirty="0" smtClean="0"/>
                        <a:t>The assessment criteria are the pass requirements for this unit. </a:t>
                      </a:r>
                    </a:p>
                    <a:p>
                      <a:r>
                        <a:rPr kumimoji="0" lang="en-GB" sz="1300" u="none" strike="noStrike" kern="1200" baseline="0" dirty="0" smtClean="0"/>
                        <a:t>The learner can: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a:txBody>
                    <a:bodyPr/>
                    <a:lstStyle/>
                    <a:p>
                      <a:r>
                        <a:rPr kumimoji="0" lang="en-GB" sz="1300" u="none" strike="noStrike" kern="1200" baseline="0" dirty="0" smtClean="0"/>
                        <a:t>Merit </a:t>
                      </a:r>
                    </a:p>
                    <a:p>
                      <a:r>
                        <a:rPr kumimoji="0" lang="en-GB" sz="1300" u="none" strike="noStrike" kern="1200" baseline="0" dirty="0" smtClean="0"/>
                        <a:t>For merit the evidence must show that, in addition to the pass criteria, the learner is able to: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a:txBody>
                    <a:bodyPr/>
                    <a:lstStyle/>
                    <a:p>
                      <a:r>
                        <a:rPr kumimoji="0" lang="en-GB" sz="1300" u="none" strike="noStrike" kern="1200" baseline="0" dirty="0" smtClean="0"/>
                        <a:t>Distinction </a:t>
                      </a:r>
                    </a:p>
                    <a:p>
                      <a:r>
                        <a:rPr kumimoji="0" lang="en-GB" sz="1300" u="none" strike="noStrike" kern="1200" baseline="0" dirty="0" smtClean="0"/>
                        <a:t>For distinction the evidence must show that, in addition to the pass and merit criteria, the learner is able to: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r>
              <a:tr h="890459">
                <a:tc>
                  <a:txBody>
                    <a:bodyPr/>
                    <a:lstStyle/>
                    <a:p>
                      <a:r>
                        <a:rPr lang="en-GB" sz="1300" dirty="0" smtClean="0"/>
                        <a:t>1</a:t>
                      </a:r>
                      <a:endParaRPr lang="en-GB" sz="1300" dirty="0">
                        <a:latin typeface="Arial" pitchFamily="34" charset="0"/>
                        <a:cs typeface="Arial" pitchFamily="34" charset="0"/>
                      </a:endParaRPr>
                    </a:p>
                  </a:txBody>
                  <a:tcPr>
                    <a:solidFill>
                      <a:srgbClr val="FFC000"/>
                    </a:solidFill>
                  </a:tcPr>
                </a:tc>
                <a:tc>
                  <a:txBody>
                    <a:bodyPr/>
                    <a:lstStyle/>
                    <a:p>
                      <a:r>
                        <a:rPr kumimoji="0" lang="en-GB" sz="1300" b="0" i="0" u="none" strike="noStrike" kern="1200" baseline="0" dirty="0" smtClean="0">
                          <a:solidFill>
                            <a:schemeClr val="dk1"/>
                          </a:solidFill>
                          <a:latin typeface="+mn-lt"/>
                          <a:ea typeface="+mn-ea"/>
                          <a:cs typeface="+mn-cs"/>
                        </a:rPr>
                        <a:t>Understand the principles of game design</a:t>
                      </a:r>
                    </a:p>
                  </a:txBody>
                  <a:tcPr>
                    <a:solidFill>
                      <a:srgbClr val="FFC000"/>
                    </a:solidFill>
                  </a:tcPr>
                </a:tc>
                <a:tc>
                  <a:txBody>
                    <a:bodyPr/>
                    <a:lstStyle/>
                    <a:p>
                      <a:r>
                        <a:rPr lang="en-GB" sz="1300" dirty="0" smtClean="0"/>
                        <a:t>P1</a:t>
                      </a:r>
                      <a:endParaRPr lang="en-GB" sz="1300" dirty="0">
                        <a:latin typeface="Arial" pitchFamily="34" charset="0"/>
                        <a:cs typeface="Arial" pitchFamily="34" charset="0"/>
                      </a:endParaRPr>
                    </a:p>
                  </a:txBody>
                  <a:tcPr>
                    <a:solidFill>
                      <a:srgbClr val="FFC000"/>
                    </a:solidFill>
                  </a:tcPr>
                </a:tc>
                <a:tc>
                  <a:txBody>
                    <a:bodyPr/>
                    <a:lstStyle/>
                    <a:p>
                      <a:r>
                        <a:rPr kumimoji="0" lang="en-GB" sz="1300" b="0" i="0" u="none" strike="noStrike" kern="1200" baseline="0" dirty="0" smtClean="0">
                          <a:solidFill>
                            <a:schemeClr val="dk1"/>
                          </a:solidFill>
                          <a:latin typeface="+mn-lt"/>
                          <a:ea typeface="+mn-ea"/>
                          <a:cs typeface="+mn-cs"/>
                        </a:rPr>
                        <a:t>Describe visual style and elements of gameplay used in game design with some appropriate use of subject terminology </a:t>
                      </a:r>
                    </a:p>
                  </a:txBody>
                  <a:tcPr>
                    <a:solidFill>
                      <a:srgbClr val="FFC000"/>
                    </a:solidFill>
                  </a:tcPr>
                </a:tc>
                <a:tc>
                  <a:txBody>
                    <a:bodyPr/>
                    <a:lstStyle/>
                    <a:p>
                      <a:r>
                        <a:rPr kumimoji="0" lang="en-GB" sz="1300" b="0" i="0" u="none" strike="noStrike" kern="1200" baseline="0" dirty="0" smtClean="0">
                          <a:solidFill>
                            <a:schemeClr val="dk1"/>
                          </a:solidFill>
                          <a:latin typeface="+mn-lt"/>
                          <a:ea typeface="+mn-ea"/>
                          <a:cs typeface="+mn-cs"/>
                        </a:rPr>
                        <a:t>M1 Describe the history of computer gaming with regard to different genres of game play</a:t>
                      </a:r>
                    </a:p>
                  </a:txBody>
                  <a:tcPr>
                    <a:solidFill>
                      <a:srgbClr val="FFC000"/>
                    </a:solidFill>
                  </a:tcPr>
                </a:tc>
                <a:tc>
                  <a:txBody>
                    <a:bodyPr/>
                    <a:lstStyle/>
                    <a:p>
                      <a:r>
                        <a:rPr kumimoji="0" lang="en-GB" sz="1300" b="0" i="0" u="none" strike="noStrike" kern="1200" baseline="0" dirty="0" smtClean="0">
                          <a:solidFill>
                            <a:schemeClr val="dk1"/>
                          </a:solidFill>
                          <a:latin typeface="+mn-lt"/>
                          <a:ea typeface="+mn-ea"/>
                          <a:cs typeface="+mn-cs"/>
                        </a:rPr>
                        <a:t>D1 Critically evaluate the use of expansion packs in game design</a:t>
                      </a:r>
                    </a:p>
                  </a:txBody>
                  <a:tcPr>
                    <a:solidFill>
                      <a:srgbClr val="FFC000"/>
                    </a:solidFill>
                  </a:tcPr>
                </a:tc>
              </a:tr>
              <a:tr h="843488">
                <a:tc>
                  <a:txBody>
                    <a:bodyPr/>
                    <a:lstStyle/>
                    <a:p>
                      <a:r>
                        <a:rPr lang="en-GB" sz="1300" dirty="0" smtClean="0"/>
                        <a:t>2</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mn-lt"/>
                          <a:ea typeface="+mn-ea"/>
                          <a:cs typeface="+mn-cs"/>
                        </a:rPr>
                        <a:t>Be able to generate ideas for a game concept 	</a:t>
                      </a:r>
                    </a:p>
                  </a:txBody>
                  <a:tcPr/>
                </a:tc>
                <a:tc>
                  <a:txBody>
                    <a:bodyPr/>
                    <a:lstStyle/>
                    <a:p>
                      <a:r>
                        <a:rPr lang="en-GB" sz="1300" dirty="0" smtClean="0"/>
                        <a:t>P2</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mn-lt"/>
                          <a:ea typeface="+mn-ea"/>
                          <a:cs typeface="+mn-cs"/>
                        </a:rPr>
                        <a:t>Generate outline ideas for a game concept working within appropriate conventions </a:t>
                      </a:r>
                    </a:p>
                  </a:txBody>
                  <a:tcPr/>
                </a:tc>
                <a:tc>
                  <a:txBody>
                    <a:bodyPr/>
                    <a:lstStyle/>
                    <a:p>
                      <a:r>
                        <a:rPr kumimoji="0" lang="en-GB" sz="1300" b="0" i="0" u="none" strike="noStrike" kern="1200" baseline="0" dirty="0" smtClean="0">
                          <a:solidFill>
                            <a:schemeClr val="dk1"/>
                          </a:solidFill>
                          <a:latin typeface="+mn-lt"/>
                          <a:ea typeface="+mn-ea"/>
                          <a:cs typeface="+mn-cs"/>
                        </a:rPr>
                        <a:t>M2 Generate a detailed plan for a game concept</a:t>
                      </a:r>
                    </a:p>
                  </a:txBody>
                  <a:tcPr/>
                </a:tc>
                <a:tc>
                  <a:txBody>
                    <a:bodyPr/>
                    <a:lstStyle/>
                    <a:p>
                      <a:r>
                        <a:rPr kumimoji="0" lang="en-GB" sz="1300" b="0" i="0" u="none" strike="noStrike" kern="1200" baseline="0" dirty="0" smtClean="0">
                          <a:solidFill>
                            <a:schemeClr val="dk1"/>
                          </a:solidFill>
                          <a:latin typeface="+mn-lt"/>
                          <a:ea typeface="+mn-ea"/>
                          <a:cs typeface="+mn-cs"/>
                        </a:rPr>
                        <a:t>D2 Generate ideas for an expansion pack for a game concept 	</a:t>
                      </a:r>
                    </a:p>
                    <a:p>
                      <a:endParaRPr kumimoji="0" lang="en-GB" sz="1300" b="0" i="0" u="none" strike="noStrike" kern="1200" baseline="0" dirty="0" smtClean="0">
                        <a:solidFill>
                          <a:schemeClr val="dk1"/>
                        </a:solidFill>
                        <a:latin typeface="Arial" pitchFamily="34" charset="0"/>
                        <a:ea typeface="+mn-ea"/>
                        <a:cs typeface="Arial" pitchFamily="34" charset="0"/>
                      </a:endParaRPr>
                    </a:p>
                  </a:txBody>
                  <a:tcPr/>
                </a:tc>
              </a:tr>
              <a:tr h="648072">
                <a:tc>
                  <a:txBody>
                    <a:bodyPr/>
                    <a:lstStyle/>
                    <a:p>
                      <a:r>
                        <a:rPr lang="en-GB" sz="1300" dirty="0" smtClean="0"/>
                        <a:t>3</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mn-lt"/>
                          <a:ea typeface="+mn-ea"/>
                          <a:cs typeface="+mn-cs"/>
                        </a:rPr>
                        <a:t>Be able to prepare game design documentation</a:t>
                      </a:r>
                    </a:p>
                  </a:txBody>
                  <a:tcPr/>
                </a:tc>
                <a:tc>
                  <a:txBody>
                    <a:bodyPr/>
                    <a:lstStyle/>
                    <a:p>
                      <a:r>
                        <a:rPr lang="en-GB" sz="1300" dirty="0" smtClean="0"/>
                        <a:t>P3</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mn-lt"/>
                          <a:ea typeface="+mn-ea"/>
                          <a:cs typeface="+mn-cs"/>
                        </a:rPr>
                        <a:t>Prepare design documents for a game with some assistance</a:t>
                      </a:r>
                    </a:p>
                  </a:txBody>
                  <a:tcPr/>
                </a:tc>
                <a:tc>
                  <a:txBody>
                    <a:bodyPr/>
                    <a:lstStyle/>
                    <a:p>
                      <a:r>
                        <a:rPr kumimoji="0" lang="en-GB" sz="1300" b="0" i="0" u="none" strike="noStrike" kern="1200" baseline="0" dirty="0" smtClean="0">
                          <a:solidFill>
                            <a:schemeClr val="dk1"/>
                          </a:solidFill>
                          <a:latin typeface="+mn-lt"/>
                          <a:ea typeface="+mn-ea"/>
                          <a:cs typeface="+mn-cs"/>
                        </a:rPr>
                        <a:t>M3 Create a project plan for the development of the game concept</a:t>
                      </a:r>
                    </a:p>
                  </a:txBody>
                  <a:tcPr/>
                </a:tc>
                <a:tc>
                  <a:txBody>
                    <a:bodyPr/>
                    <a:lstStyle/>
                    <a:p>
                      <a:r>
                        <a:rPr kumimoji="0" lang="en-GB" sz="1300" b="0" i="0" u="none" strike="noStrike" kern="1200" baseline="0" dirty="0" smtClean="0">
                          <a:solidFill>
                            <a:schemeClr val="dk1"/>
                          </a:solidFill>
                          <a:latin typeface="+mn-lt"/>
                          <a:ea typeface="+mn-ea"/>
                          <a:cs typeface="+mn-cs"/>
                        </a:rPr>
                        <a:t>D3 Evaluate the importance of creating a high concept game document</a:t>
                      </a:r>
                    </a:p>
                  </a:txBody>
                  <a:tcPr/>
                </a:tc>
              </a:tr>
              <a:tr h="930304">
                <a:tc>
                  <a:txBody>
                    <a:bodyPr/>
                    <a:lstStyle/>
                    <a:p>
                      <a:r>
                        <a:rPr lang="en-GB" sz="1300" dirty="0" smtClean="0"/>
                        <a:t>4</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mn-lt"/>
                          <a:ea typeface="+mn-ea"/>
                          <a:cs typeface="+mn-cs"/>
                        </a:rPr>
                        <a:t>Be able to present a game concept to stake holders</a:t>
                      </a:r>
                    </a:p>
                  </a:txBody>
                  <a:tcPr/>
                </a:tc>
                <a:tc>
                  <a:txBody>
                    <a:bodyPr/>
                    <a:lstStyle/>
                    <a:p>
                      <a:r>
                        <a:rPr lang="en-GB" sz="1300" dirty="0" smtClean="0"/>
                        <a:t>P4</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mn-lt"/>
                          <a:ea typeface="+mn-ea"/>
                          <a:cs typeface="+mn-cs"/>
                        </a:rPr>
                        <a:t>Present a game concept to stakeholders with some appropriate use of subject terminology</a:t>
                      </a:r>
                    </a:p>
                  </a:txBody>
                  <a:tcPr/>
                </a:tc>
                <a:tc>
                  <a:txBody>
                    <a:bodyPr/>
                    <a:lstStyle/>
                    <a:p>
                      <a:r>
                        <a:rPr kumimoji="0" lang="en-GB" sz="1300" b="0" i="0" u="none" strike="noStrike" kern="1200" baseline="0" dirty="0" smtClean="0">
                          <a:solidFill>
                            <a:schemeClr val="dk1"/>
                          </a:solidFill>
                          <a:latin typeface="+mn-lt"/>
                          <a:ea typeface="+mn-ea"/>
                          <a:cs typeface="+mn-cs"/>
                        </a:rPr>
                        <a:t>M4 Gain feedback from stakeholders about a game concept</a:t>
                      </a:r>
                    </a:p>
                  </a:txBody>
                  <a:tcPr/>
                </a:tc>
                <a:tc>
                  <a:txBody>
                    <a:bodyPr/>
                    <a:lstStyle/>
                    <a:p>
                      <a:r>
                        <a:rPr kumimoji="0" lang="en-GB" sz="1300" b="0" i="0" u="none" strike="noStrike" kern="1200" baseline="0" dirty="0" smtClean="0">
                          <a:solidFill>
                            <a:schemeClr val="dk1"/>
                          </a:solidFill>
                          <a:latin typeface="+mn-lt"/>
                          <a:ea typeface="+mn-ea"/>
                          <a:cs typeface="+mn-cs"/>
                        </a:rPr>
                        <a:t>D4 Improve a game concept based on feedback received from stakeholders</a:t>
                      </a:r>
                    </a:p>
                  </a:txBody>
                  <a:tcPr/>
                </a:tc>
              </a:tr>
            </a:tbl>
          </a:graphicData>
        </a:graphic>
      </p:graphicFrame>
      <p:sp>
        <p:nvSpPr>
          <p:cNvPr id="3" name="Title 2"/>
          <p:cNvSpPr>
            <a:spLocks noGrp="1"/>
          </p:cNvSpPr>
          <p:nvPr>
            <p:ph type="title"/>
          </p:nvPr>
        </p:nvSpPr>
        <p:spPr>
          <a:xfrm>
            <a:off x="230832" y="116632"/>
            <a:ext cx="8733656" cy="720080"/>
          </a:xfrm>
        </p:spPr>
        <p:txBody>
          <a:bodyPr/>
          <a:lstStyle/>
          <a:p>
            <a:r>
              <a:rPr lang="en-GB" dirty="0" smtClean="0"/>
              <a:t>LO1 -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64704"/>
            <a:ext cx="8643998" cy="5736130"/>
          </a:xfrm>
        </p:spPr>
        <p:txBody>
          <a:bodyPr>
            <a:noAutofit/>
          </a:bodyPr>
          <a:lstStyle/>
          <a:p>
            <a:pPr>
              <a:spcBef>
                <a:spcPts val="0"/>
              </a:spcBef>
            </a:pPr>
            <a:r>
              <a:rPr lang="en-GB" sz="1700" dirty="0" smtClean="0"/>
              <a:t>The PC </a:t>
            </a:r>
            <a:r>
              <a:rPr lang="en-GB" sz="1700" dirty="0" smtClean="0"/>
              <a:t>games market which unlike consoles has not developed due to the three year cycle, competition and sales figures but through advances in partial technology. But PC games still sell well, they are still superior graphically to consoles, they still have their genres that consoles have not been able to breach. And all technical developments have been channelled through PC technologies. PC’s had CD drives 4 years before the first console, the </a:t>
            </a:r>
            <a:r>
              <a:rPr lang="en-GB" sz="1700" dirty="0" err="1" smtClean="0"/>
              <a:t>SegaCD</a:t>
            </a:r>
            <a:r>
              <a:rPr lang="en-GB" sz="1700" dirty="0" smtClean="0"/>
              <a:t>, they had </a:t>
            </a:r>
            <a:r>
              <a:rPr lang="en-GB" sz="1700" dirty="0" err="1" smtClean="0"/>
              <a:t>BluRay</a:t>
            </a:r>
            <a:r>
              <a:rPr lang="en-GB" sz="1700" dirty="0" smtClean="0"/>
              <a:t> 2 years before PS3, they had hard drive storage for games 15 years before the Xbox360.</a:t>
            </a:r>
          </a:p>
          <a:p>
            <a:pPr>
              <a:spcBef>
                <a:spcPts val="0"/>
              </a:spcBef>
            </a:pPr>
            <a:r>
              <a:rPr lang="en-GB" sz="1700" dirty="0"/>
              <a:t>Until 1978 PC’s were </a:t>
            </a:r>
            <a:r>
              <a:rPr lang="en-GB" sz="1700" dirty="0" smtClean="0"/>
              <a:t>monochrome but since the introduction of VGA graphics, PC’s have had a higher resolution and bit depth than any console. The first networked play games on PC was around for 18 years before consoles could match the online capacity. Doom, Quake, WOW, Eve and a host of others have dominated the online market with games like WOW having up to 6m users online at any one time. </a:t>
            </a:r>
          </a:p>
          <a:p>
            <a:pPr>
              <a:spcBef>
                <a:spcPts val="0"/>
              </a:spcBef>
            </a:pPr>
            <a:r>
              <a:rPr lang="en-GB" sz="1700" dirty="0" smtClean="0"/>
              <a:t>More importantly games are made on PC’s, they are constructed and coded on PC’s using PC language. Characters and objects are predominantly made in Maya, ZBrush and 3d Studio Max. Game Engines like Unity, Torque, CryEngine ran on PC’s and save the code to make them compatible with consoles and handhelds. This makes them PC compatible and in line with console releases. Games like Skyrim are as good on either format but never considered by the industry as popular.</a:t>
            </a:r>
          </a:p>
        </p:txBody>
      </p:sp>
      <p:sp>
        <p:nvSpPr>
          <p:cNvPr id="2" name="Title 1"/>
          <p:cNvSpPr>
            <a:spLocks noGrp="1"/>
          </p:cNvSpPr>
          <p:nvPr>
            <p:ph type="title"/>
          </p:nvPr>
        </p:nvSpPr>
        <p:spPr>
          <a:xfrm>
            <a:off x="179512" y="71414"/>
            <a:ext cx="8858312" cy="621282"/>
          </a:xfrm>
        </p:spPr>
        <p:txBody>
          <a:bodyPr>
            <a:noAutofit/>
          </a:bodyPr>
          <a:lstStyle/>
          <a:p>
            <a:r>
              <a:rPr lang="en-GB" dirty="0" smtClean="0"/>
              <a:t>M</a:t>
            </a:r>
            <a:r>
              <a:rPr lang="en-GB" dirty="0" smtClean="0"/>
              <a:t>1.3 </a:t>
            </a:r>
            <a:r>
              <a:rPr lang="en-GB" dirty="0"/>
              <a:t>- Platform types – </a:t>
            </a:r>
            <a:r>
              <a:rPr lang="en-GB" dirty="0" smtClean="0"/>
              <a:t>PC’s</a:t>
            </a:r>
            <a:endParaRPr lang="en-GB" dirty="0"/>
          </a:p>
        </p:txBody>
      </p:sp>
    </p:spTree>
    <p:extLst>
      <p:ext uri="{BB962C8B-B14F-4D97-AF65-F5344CB8AC3E}">
        <p14:creationId xmlns:p14="http://schemas.microsoft.com/office/powerpoint/2010/main" val="11977662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64704"/>
            <a:ext cx="8643998" cy="5736130"/>
          </a:xfrm>
        </p:spPr>
        <p:txBody>
          <a:bodyPr>
            <a:noAutofit/>
          </a:bodyPr>
          <a:lstStyle/>
          <a:p>
            <a:pPr>
              <a:spcBef>
                <a:spcPts val="0"/>
              </a:spcBef>
            </a:pPr>
            <a:r>
              <a:rPr lang="en-GB" sz="1550" b="1" dirty="0" smtClean="0"/>
              <a:t>Offline</a:t>
            </a:r>
            <a:r>
              <a:rPr lang="en-GB" sz="1550" dirty="0" smtClean="0"/>
              <a:t> – In terms of gaming and processing power, the consoles, including current models would struggle to keep up with PC processing power. Consoles have the same chips as PC’s but a step behind. In Offline terms, PC’s have the capacity for better screen resolution, with the right money and card, better interaction (102 keys keyboard and mouse) more storage (measures in 100’s of GB) with additional features that consoles will possibly not have for a generation (CD burning, duplication, removable hardware, additional upgrade capacity etc.) Good graphics cards on the PC can cost as much or more than a whole console. In terms of offline capacity this is why PC games are superior, but often lack the appeal of consoles.</a:t>
            </a:r>
          </a:p>
          <a:p>
            <a:pPr>
              <a:spcBef>
                <a:spcPts val="0"/>
              </a:spcBef>
            </a:pPr>
            <a:r>
              <a:rPr lang="en-GB" sz="1550" b="1" dirty="0" smtClean="0"/>
              <a:t>Online</a:t>
            </a:r>
            <a:r>
              <a:rPr lang="en-GB" sz="1550" dirty="0" smtClean="0"/>
              <a:t> – PC’s have been online for so long that it is not a unique thing any more. Other than email, chat, internet and communications which is standard, PC gaming has that crowd puller. 15,000 people queued at the doors of </a:t>
            </a:r>
            <a:r>
              <a:rPr lang="en-GB" sz="1550" dirty="0" err="1" smtClean="0"/>
              <a:t>Blizzcon</a:t>
            </a:r>
            <a:r>
              <a:rPr lang="en-GB" sz="1550" dirty="0" smtClean="0"/>
              <a:t> 2013. An average of 6m users of WOW at a time. 68% of gamers play online almost exclusively. Click </a:t>
            </a:r>
            <a:r>
              <a:rPr lang="en-GB" sz="1550" dirty="0" smtClean="0">
                <a:hlinkClick r:id="rId2"/>
              </a:rPr>
              <a:t>here </a:t>
            </a:r>
            <a:r>
              <a:rPr lang="en-GB" sz="1550" dirty="0" smtClean="0"/>
              <a:t>for information. For every online </a:t>
            </a:r>
            <a:r>
              <a:rPr lang="en-GB" sz="1550" dirty="0" err="1" smtClean="0"/>
              <a:t>xBox</a:t>
            </a:r>
            <a:r>
              <a:rPr lang="en-GB" sz="1550" dirty="0" smtClean="0"/>
              <a:t> game like COD there are 3 PC games with more figures, DOTA, </a:t>
            </a:r>
            <a:r>
              <a:rPr lang="en-GB" sz="1550" dirty="0" err="1" smtClean="0"/>
              <a:t>Starcraft</a:t>
            </a:r>
            <a:r>
              <a:rPr lang="en-GB" sz="1550" dirty="0" smtClean="0"/>
              <a:t>, WOW, Star Trek Online, Eve, every PC gamer has their choice.</a:t>
            </a:r>
          </a:p>
          <a:p>
            <a:pPr>
              <a:spcBef>
                <a:spcPts val="0"/>
              </a:spcBef>
            </a:pPr>
            <a:r>
              <a:rPr lang="en-GB" sz="1550" b="1" dirty="0" smtClean="0"/>
              <a:t>Interactivity</a:t>
            </a:r>
            <a:r>
              <a:rPr lang="en-GB" sz="1550" dirty="0" smtClean="0"/>
              <a:t> – unlike consoles, PC’s have that capacity for expansion. Interactivity in terms of online play is matched by the addition of a better camera, Team Play, expandability, long term exposure, textual and chat interaction, video play recording that the Xbox One has just gained. This extra capacity for PC Gamers has always set them above he console users. Add to this a whole range of hardware additions, game chairs, different mice, USB fondue sets, 7.2 surround sound etc.  And the PC gamers world has become more exclusive.</a:t>
            </a:r>
          </a:p>
        </p:txBody>
      </p:sp>
      <p:sp>
        <p:nvSpPr>
          <p:cNvPr id="2" name="Title 1"/>
          <p:cNvSpPr>
            <a:spLocks noGrp="1"/>
          </p:cNvSpPr>
          <p:nvPr>
            <p:ph type="title"/>
          </p:nvPr>
        </p:nvSpPr>
        <p:spPr>
          <a:xfrm>
            <a:off x="179512" y="71414"/>
            <a:ext cx="8858312" cy="693290"/>
          </a:xfrm>
        </p:spPr>
        <p:txBody>
          <a:bodyPr>
            <a:noAutofit/>
          </a:bodyPr>
          <a:lstStyle/>
          <a:p>
            <a:r>
              <a:rPr lang="en-GB" dirty="0" smtClean="0"/>
              <a:t>M</a:t>
            </a:r>
            <a:r>
              <a:rPr lang="en-GB" dirty="0" smtClean="0"/>
              <a:t>1.3 </a:t>
            </a:r>
            <a:r>
              <a:rPr lang="en-GB" dirty="0"/>
              <a:t>- Platform types – </a:t>
            </a:r>
            <a:r>
              <a:rPr lang="en-GB" dirty="0" smtClean="0"/>
              <a:t>PC’s</a:t>
            </a:r>
            <a:endParaRPr lang="en-GB" dirty="0"/>
          </a:p>
        </p:txBody>
      </p:sp>
    </p:spTree>
    <p:extLst>
      <p:ext uri="{BB962C8B-B14F-4D97-AF65-F5344CB8AC3E}">
        <p14:creationId xmlns:p14="http://schemas.microsoft.com/office/powerpoint/2010/main" val="35648714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836712"/>
            <a:ext cx="8643998" cy="5664122"/>
          </a:xfrm>
        </p:spPr>
        <p:txBody>
          <a:bodyPr>
            <a:noAutofit/>
          </a:bodyPr>
          <a:lstStyle/>
          <a:p>
            <a:pPr>
              <a:spcBef>
                <a:spcPts val="0"/>
              </a:spcBef>
            </a:pPr>
            <a:r>
              <a:rPr lang="en-GB" sz="1800" dirty="0" smtClean="0"/>
              <a:t>Where PC Games differ from consoles is the availability and the negative issues. Until recently downloadable content kept PC gaming active, expansion packs, bug fixes, patches and mods. The life of Doom was extended for 2 years because of </a:t>
            </a:r>
            <a:r>
              <a:rPr lang="en-GB" sz="1800" dirty="0" err="1" smtClean="0"/>
              <a:t>modding</a:t>
            </a:r>
            <a:r>
              <a:rPr lang="en-GB" sz="1800" dirty="0" smtClean="0"/>
              <a:t>. New levels generated by users.</a:t>
            </a:r>
          </a:p>
          <a:p>
            <a:pPr>
              <a:spcBef>
                <a:spcPts val="0"/>
              </a:spcBef>
            </a:pPr>
            <a:r>
              <a:rPr lang="en-GB" sz="1800" dirty="0" smtClean="0"/>
              <a:t>But Piracy, online and offline versions has plagued the PC market more than the console market since the early days. New and better protection methods limit this down slightly but never for long. On </a:t>
            </a:r>
            <a:r>
              <a:rPr lang="en-GB" sz="1800" dirty="0" err="1" smtClean="0"/>
              <a:t>PirateBay</a:t>
            </a:r>
            <a:r>
              <a:rPr lang="en-GB" sz="1800" dirty="0" smtClean="0"/>
              <a:t> the seed and peer value of a new PC game is about 10,000. The same cannot be said about Console of Handheld games. Yes there are ways of copying console games but PC’s cannot be account blocked other than through Steam.</a:t>
            </a:r>
          </a:p>
          <a:p>
            <a:pPr marL="0" indent="0">
              <a:spcBef>
                <a:spcPts val="0"/>
              </a:spcBef>
              <a:buNone/>
            </a:pPr>
            <a:r>
              <a:rPr lang="en-GB" sz="1800" b="1" dirty="0" smtClean="0"/>
              <a:t>M</a:t>
            </a:r>
            <a:r>
              <a:rPr lang="en-GB" sz="1800" b="1" dirty="0" smtClean="0"/>
              <a:t>1.3 </a:t>
            </a:r>
            <a:r>
              <a:rPr lang="en-GB" sz="1800" b="1" dirty="0" smtClean="0"/>
              <a:t>- Task 08</a:t>
            </a:r>
            <a:r>
              <a:rPr lang="en-GB" sz="1800" dirty="0" smtClean="0"/>
              <a:t> – Introduce the PC game market and describe the 3 different USP points given to PC Gamers.</a:t>
            </a:r>
          </a:p>
          <a:p>
            <a:pPr marL="0" indent="0">
              <a:buNone/>
            </a:pPr>
            <a:r>
              <a:rPr lang="en-GB" sz="1800" b="1" dirty="0" smtClean="0"/>
              <a:t>M1.3 </a:t>
            </a:r>
            <a:r>
              <a:rPr lang="en-GB" sz="1800" b="1" dirty="0"/>
              <a:t>– Task </a:t>
            </a:r>
            <a:r>
              <a:rPr lang="en-GB" sz="1800" b="1" dirty="0" smtClean="0"/>
              <a:t>09 </a:t>
            </a:r>
            <a:r>
              <a:rPr lang="en-GB" sz="1800" b="1" dirty="0"/>
              <a:t>– </a:t>
            </a:r>
            <a:r>
              <a:rPr lang="en-GB" sz="1800" dirty="0"/>
              <a:t>Describe how the </a:t>
            </a:r>
            <a:r>
              <a:rPr lang="en-GB" sz="1800" dirty="0" smtClean="0"/>
              <a:t>PC Platform </a:t>
            </a:r>
            <a:r>
              <a:rPr lang="en-GB" sz="1800" dirty="0"/>
              <a:t>Type has developed over time </a:t>
            </a:r>
          </a:p>
          <a:p>
            <a:pPr marL="268288" indent="0">
              <a:buNone/>
            </a:pPr>
            <a:endParaRPr lang="en-GB" sz="1800" dirty="0" smtClean="0"/>
          </a:p>
        </p:txBody>
      </p:sp>
      <p:sp>
        <p:nvSpPr>
          <p:cNvPr id="2" name="Title 1"/>
          <p:cNvSpPr>
            <a:spLocks noGrp="1"/>
          </p:cNvSpPr>
          <p:nvPr>
            <p:ph type="title"/>
          </p:nvPr>
        </p:nvSpPr>
        <p:spPr>
          <a:xfrm>
            <a:off x="179512" y="71414"/>
            <a:ext cx="8784976" cy="693290"/>
          </a:xfrm>
        </p:spPr>
        <p:txBody>
          <a:bodyPr>
            <a:noAutofit/>
          </a:bodyPr>
          <a:lstStyle/>
          <a:p>
            <a:r>
              <a:rPr lang="en-GB" dirty="0" smtClean="0"/>
              <a:t>M</a:t>
            </a:r>
            <a:r>
              <a:rPr lang="en-GB" dirty="0" smtClean="0"/>
              <a:t>1.3 </a:t>
            </a:r>
            <a:r>
              <a:rPr lang="en-GB" dirty="0"/>
              <a:t>- Platform types – </a:t>
            </a:r>
            <a:r>
              <a:rPr lang="en-GB" dirty="0" smtClean="0"/>
              <a:t>PC’s</a:t>
            </a:r>
            <a:endParaRPr lang="en-GB" dirty="0"/>
          </a:p>
        </p:txBody>
      </p:sp>
      <p:graphicFrame>
        <p:nvGraphicFramePr>
          <p:cNvPr id="16" name="Table 15"/>
          <p:cNvGraphicFramePr>
            <a:graphicFrameLocks noGrp="1"/>
          </p:cNvGraphicFramePr>
          <p:nvPr>
            <p:extLst>
              <p:ext uri="{D42A27DB-BD31-4B8C-83A1-F6EECF244321}">
                <p14:modId xmlns:p14="http://schemas.microsoft.com/office/powerpoint/2010/main" val="3351367020"/>
              </p:ext>
            </p:extLst>
          </p:nvPr>
        </p:nvGraphicFramePr>
        <p:xfrm>
          <a:off x="253234" y="5805264"/>
          <a:ext cx="8639246" cy="579120"/>
        </p:xfrm>
        <a:graphic>
          <a:graphicData uri="http://schemas.openxmlformats.org/drawingml/2006/table">
            <a:tbl>
              <a:tblPr firstRow="1" bandRow="1">
                <a:tableStyleId>{5C22544A-7EE6-4342-B048-85BDC9FD1C3A}</a:tableStyleId>
              </a:tblPr>
              <a:tblGrid>
                <a:gridCol w="2032645"/>
                <a:gridCol w="1523979"/>
                <a:gridCol w="2541311"/>
                <a:gridCol w="2541311"/>
              </a:tblGrid>
              <a:tr h="370840">
                <a:tc>
                  <a:txBody>
                    <a:bodyPr/>
                    <a:lstStyle/>
                    <a:p>
                      <a:pPr algn="ctr"/>
                      <a:r>
                        <a:rPr lang="en-GB" sz="1600" dirty="0" smtClean="0"/>
                        <a:t>Offline Capacity</a:t>
                      </a:r>
                      <a:endParaRPr lang="en-GB" sz="1600" dirty="0"/>
                    </a:p>
                  </a:txBody>
                  <a:tcPr/>
                </a:tc>
                <a:tc>
                  <a:txBody>
                    <a:bodyPr/>
                    <a:lstStyle/>
                    <a:p>
                      <a:pPr algn="ctr"/>
                      <a:r>
                        <a:rPr lang="en-GB" sz="1600" dirty="0" smtClean="0"/>
                        <a:t>Online Capacity</a:t>
                      </a:r>
                      <a:endParaRPr lang="en-GB" sz="1600" dirty="0"/>
                    </a:p>
                  </a:txBody>
                  <a:tcPr/>
                </a:tc>
                <a:tc>
                  <a:txBody>
                    <a:bodyPr/>
                    <a:lstStyle/>
                    <a:p>
                      <a:pPr algn="ctr"/>
                      <a:r>
                        <a:rPr lang="en-GB" sz="1600" dirty="0" smtClean="0"/>
                        <a:t>Interactivity</a:t>
                      </a:r>
                      <a:endParaRPr lang="en-GB"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How it has developed over time</a:t>
                      </a:r>
                    </a:p>
                  </a:txBody>
                  <a:tcPr/>
                </a:tc>
              </a:tr>
            </a:tbl>
          </a:graphicData>
        </a:graphic>
      </p:graphicFrame>
    </p:spTree>
    <p:extLst>
      <p:ext uri="{BB962C8B-B14F-4D97-AF65-F5344CB8AC3E}">
        <p14:creationId xmlns:p14="http://schemas.microsoft.com/office/powerpoint/2010/main" val="3044922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8640960" cy="648072"/>
          </a:xfrm>
        </p:spPr>
        <p:txBody>
          <a:bodyPr>
            <a:normAutofit fontScale="90000"/>
          </a:bodyPr>
          <a:lstStyle/>
          <a:p>
            <a:r>
              <a:rPr lang="en-GB" dirty="0" smtClean="0"/>
              <a:t>M</a:t>
            </a:r>
            <a:r>
              <a:rPr lang="en-GB" dirty="0" smtClean="0"/>
              <a:t>1.4 </a:t>
            </a:r>
            <a:r>
              <a:rPr lang="en-GB" dirty="0"/>
              <a:t>- Platform types - </a:t>
            </a:r>
            <a:r>
              <a:rPr lang="en-GB" dirty="0" smtClean="0"/>
              <a:t>Consoles</a:t>
            </a:r>
            <a:endParaRPr lang="en-GB" dirty="0"/>
          </a:p>
        </p:txBody>
      </p:sp>
      <p:sp>
        <p:nvSpPr>
          <p:cNvPr id="3" name="Content Placeholder 2"/>
          <p:cNvSpPr>
            <a:spLocks noGrp="1"/>
          </p:cNvSpPr>
          <p:nvPr>
            <p:ph idx="1"/>
          </p:nvPr>
        </p:nvSpPr>
        <p:spPr>
          <a:xfrm>
            <a:off x="179512" y="764704"/>
            <a:ext cx="8712968" cy="5593254"/>
          </a:xfrm>
        </p:spPr>
        <p:txBody>
          <a:bodyPr>
            <a:normAutofit fontScale="92500" lnSpcReduction="10000"/>
          </a:bodyPr>
          <a:lstStyle/>
          <a:p>
            <a:r>
              <a:rPr lang="en-GB" sz="1600" dirty="0" smtClean="0"/>
              <a:t>Alongside the Arcades came the Consoles, </a:t>
            </a:r>
            <a:r>
              <a:rPr lang="en-GB" sz="1600" dirty="0" smtClean="0"/>
              <a:t>often </a:t>
            </a:r>
            <a:r>
              <a:rPr lang="en-GB" sz="1600" dirty="0" smtClean="0"/>
              <a:t>running one step behind with aspirations of being better. When Arcades reached their apogee around 1990, consoles and computers took over, the quality of the graphics and sound steadily improving with each generation when the arcades had reached their technical peak. Every three year a new console would push the market, doubling the bit rate, strengthening the graphics, adding a new UPS to each product, tape became cards became cartridges, CD’S DVD’s Blue Ray. UHF became SCART, HDMI, resolution, interactivity, screen size, all developments that pushed the market onwards.</a:t>
            </a:r>
          </a:p>
          <a:p>
            <a:r>
              <a:rPr lang="en-GB" sz="1600" dirty="0" smtClean="0"/>
              <a:t>And with this games moved on, longer, higher quality, faster, more real. With the newest generation it is not even about games, multimedia, home entertainment systems, DVD players, Skype, Kinect, Wii Sports etc. Newspapers report this is the last generation, but they said that about the others too.</a:t>
            </a:r>
          </a:p>
          <a:p>
            <a:r>
              <a:rPr lang="en-GB" sz="1600" dirty="0" smtClean="0"/>
              <a:t>Below you will find a number of links to guides about the current games consoles.</a:t>
            </a:r>
          </a:p>
          <a:p>
            <a:r>
              <a:rPr lang="en-GB" sz="1600" dirty="0" smtClean="0"/>
              <a:t>This </a:t>
            </a:r>
            <a:r>
              <a:rPr lang="en-GB" sz="1600" b="1" dirty="0" smtClean="0"/>
              <a:t>should not </a:t>
            </a:r>
            <a:r>
              <a:rPr lang="en-GB" sz="1600" dirty="0" smtClean="0"/>
              <a:t>and </a:t>
            </a:r>
            <a:r>
              <a:rPr lang="en-GB" sz="1600" b="1" dirty="0" smtClean="0"/>
              <a:t>does not </a:t>
            </a:r>
            <a:r>
              <a:rPr lang="en-GB" sz="1600" dirty="0" smtClean="0"/>
              <a:t>replace your own research but acts as a starting point.</a:t>
            </a:r>
          </a:p>
          <a:p>
            <a:r>
              <a:rPr lang="en-GB" sz="1600" dirty="0" smtClean="0"/>
              <a:t>Wikipedia is also another good website – just make sure you double check the validity of the information.</a:t>
            </a:r>
          </a:p>
          <a:p>
            <a:r>
              <a:rPr lang="en-GB" sz="1600" dirty="0" smtClean="0">
                <a:hlinkClick r:id="rId2"/>
              </a:rPr>
              <a:t>http://arstechnica.com/gaming/news/2008/11/afeature-guide-to-current-generation-gaming-consoles.ars</a:t>
            </a:r>
            <a:r>
              <a:rPr lang="en-GB" sz="1600" dirty="0" smtClean="0"/>
              <a:t> </a:t>
            </a:r>
          </a:p>
          <a:p>
            <a:r>
              <a:rPr lang="en-GB" sz="1600" dirty="0" smtClean="0">
                <a:hlinkClick r:id="rId3"/>
              </a:rPr>
              <a:t>http://products.howstuffworks.com/video-game-console-reviews.htm</a:t>
            </a:r>
            <a:endParaRPr lang="en-GB" sz="1600" dirty="0" smtClean="0"/>
          </a:p>
          <a:p>
            <a:r>
              <a:rPr lang="en-US" sz="1600" u="sng" dirty="0" smtClean="0">
                <a:hlinkClick r:id="rId3"/>
              </a:rPr>
              <a:t>http://products.howstuffworks.com/video-game-console-reviews.htm</a:t>
            </a:r>
            <a:endParaRPr lang="en-US" sz="1600" dirty="0" smtClean="0"/>
          </a:p>
          <a:p>
            <a:r>
              <a:rPr lang="en-US" sz="1600" u="sng" dirty="0" smtClean="0">
                <a:hlinkClick r:id="rId4"/>
              </a:rPr>
              <a:t>http://www.consumersearch.com/video-game-consoles</a:t>
            </a:r>
            <a:endParaRPr lang="en-US" sz="1600" dirty="0" smtClean="0"/>
          </a:p>
          <a:p>
            <a:r>
              <a:rPr lang="en-US" sz="1600" u="sng" dirty="0" smtClean="0">
                <a:hlinkClick r:id="rId5"/>
              </a:rPr>
              <a:t>http://www.dooyoo.co.uk/video-game-console/</a:t>
            </a:r>
            <a:endParaRPr lang="en-US" sz="1600" dirty="0" smtClean="0"/>
          </a:p>
          <a:p>
            <a:r>
              <a:rPr lang="en-US" sz="1600" u="sng" dirty="0" smtClean="0">
                <a:hlinkClick r:id="rId6"/>
              </a:rPr>
              <a:t>http://www.getprice.com.au/game-consoles.htm</a:t>
            </a:r>
            <a:endParaRPr lang="en-US" sz="1600" u="sng" dirty="0" smtClean="0"/>
          </a:p>
          <a:p>
            <a:pPr>
              <a:buNone/>
            </a:pPr>
            <a:endParaRPr lang="en-US" sz="1600" dirty="0" smtClean="0"/>
          </a:p>
        </p:txBody>
      </p:sp>
    </p:spTree>
    <p:extLst>
      <p:ext uri="{BB962C8B-B14F-4D97-AF65-F5344CB8AC3E}">
        <p14:creationId xmlns:p14="http://schemas.microsoft.com/office/powerpoint/2010/main" val="15913787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8640960" cy="648072"/>
          </a:xfrm>
        </p:spPr>
        <p:txBody>
          <a:bodyPr>
            <a:normAutofit fontScale="90000"/>
          </a:bodyPr>
          <a:lstStyle/>
          <a:p>
            <a:r>
              <a:rPr lang="en-GB" dirty="0" smtClean="0"/>
              <a:t>M</a:t>
            </a:r>
            <a:r>
              <a:rPr lang="en-GB" dirty="0" smtClean="0"/>
              <a:t>1.4 </a:t>
            </a:r>
            <a:r>
              <a:rPr lang="en-GB" dirty="0"/>
              <a:t>- Platform types - </a:t>
            </a:r>
            <a:r>
              <a:rPr lang="en-GB" dirty="0" smtClean="0"/>
              <a:t>Consoles</a:t>
            </a:r>
            <a:endParaRPr lang="en-GB" dirty="0"/>
          </a:p>
        </p:txBody>
      </p:sp>
      <p:sp>
        <p:nvSpPr>
          <p:cNvPr id="3" name="Content Placeholder 2"/>
          <p:cNvSpPr>
            <a:spLocks noGrp="1"/>
          </p:cNvSpPr>
          <p:nvPr>
            <p:ph idx="1"/>
          </p:nvPr>
        </p:nvSpPr>
        <p:spPr>
          <a:xfrm>
            <a:off x="179512" y="764704"/>
            <a:ext cx="8712968" cy="5593254"/>
          </a:xfrm>
        </p:spPr>
        <p:txBody>
          <a:bodyPr>
            <a:normAutofit/>
          </a:bodyPr>
          <a:lstStyle/>
          <a:p>
            <a:r>
              <a:rPr lang="en-GB" sz="1600" dirty="0" smtClean="0"/>
              <a:t>Despite the fact that they seem dated now, early consoles and console games had the same impact and appeal modern console games have now. Zelda on the Gameboy was huge, the game itself took up to 60hours to complete from beginning to end, solution guides were published, the game was discussed in public.</a:t>
            </a:r>
          </a:p>
          <a:p>
            <a:r>
              <a:rPr lang="en-GB" sz="1600" dirty="0" smtClean="0"/>
              <a:t>Goldeneye was inspirational thought he graphics now seem jaded, 4 player, chasing around, could not be more fun. Games like Golden Axe, further back, they were as addictive as </a:t>
            </a:r>
            <a:r>
              <a:rPr lang="en-GB" sz="1600" dirty="0" err="1" smtClean="0"/>
              <a:t>Warcraft</a:t>
            </a:r>
            <a:r>
              <a:rPr lang="en-GB" sz="1600" dirty="0" smtClean="0"/>
              <a:t>, graphics were 8 bit, 8 colours on the screen, 4directions to move, one 2 fire buttons.</a:t>
            </a:r>
          </a:p>
          <a:p>
            <a:r>
              <a:rPr lang="en-GB" sz="1600" dirty="0" smtClean="0"/>
              <a:t>Consoles have come a long way since then but the concept is the same. Games like Defender </a:t>
            </a:r>
            <a:r>
              <a:rPr lang="en-GB" sz="1600" dirty="0"/>
              <a:t>on the Atari VCS </a:t>
            </a:r>
            <a:r>
              <a:rPr lang="en-GB" sz="1600" dirty="0" smtClean="0"/>
              <a:t>, Streets of Rage on the Master System, Jet Set Willy on the Spectrum, Super Mario Land 3 on the NES, Tetris on the Gameboy, Alex Kidd, Golden Axe, Kong, Altered Beast, these are games that have gone down in history as classics.</a:t>
            </a:r>
          </a:p>
          <a:p>
            <a:r>
              <a:rPr lang="en-GB" sz="1600" dirty="0" smtClean="0"/>
              <a:t>Like all games they had goals, they had power ups, they had rewards, they had a beginning, middle and end (except Tetris and Kong). The restriction was down to the hardware, Joy pads had fewer buttons, graphic cards were built in, if you were lucky the high score would be saved onto the cartridge. But we loved them.</a:t>
            </a:r>
          </a:p>
          <a:p>
            <a:pPr marL="0" indent="0">
              <a:spcBef>
                <a:spcPts val="0"/>
              </a:spcBef>
              <a:buNone/>
            </a:pPr>
            <a:r>
              <a:rPr lang="en-GB" sz="1600" b="1" dirty="0" smtClean="0"/>
              <a:t>M1.4 </a:t>
            </a:r>
            <a:r>
              <a:rPr lang="en-GB" sz="1600" b="1" dirty="0"/>
              <a:t>- Task </a:t>
            </a:r>
            <a:r>
              <a:rPr lang="en-GB" sz="1600" b="1" dirty="0" smtClean="0"/>
              <a:t>10</a:t>
            </a:r>
            <a:r>
              <a:rPr lang="en-GB" sz="1600" dirty="0" smtClean="0"/>
              <a:t> </a:t>
            </a:r>
            <a:r>
              <a:rPr lang="en-GB" sz="1600" dirty="0"/>
              <a:t>– Introduce the </a:t>
            </a:r>
            <a:r>
              <a:rPr lang="en-GB" sz="1600" dirty="0" smtClean="0"/>
              <a:t>early console game market and using examples describe </a:t>
            </a:r>
            <a:r>
              <a:rPr lang="en-GB" sz="1600" dirty="0"/>
              <a:t>how the </a:t>
            </a:r>
            <a:r>
              <a:rPr lang="en-GB" sz="1600" dirty="0" smtClean="0"/>
              <a:t>Console </a:t>
            </a:r>
            <a:r>
              <a:rPr lang="en-GB" sz="1600" dirty="0"/>
              <a:t>Platform </a:t>
            </a:r>
            <a:r>
              <a:rPr lang="en-GB" sz="1600" dirty="0" smtClean="0"/>
              <a:t>Games has </a:t>
            </a:r>
            <a:r>
              <a:rPr lang="en-GB" sz="1600" dirty="0"/>
              <a:t>developed over </a:t>
            </a:r>
            <a:r>
              <a:rPr lang="en-GB" sz="1600" dirty="0" smtClean="0"/>
              <a:t>time.</a:t>
            </a:r>
            <a:endParaRPr lang="en-GB" sz="1600" dirty="0"/>
          </a:p>
          <a:p>
            <a:endParaRPr lang="en-GB" sz="1600" dirty="0" smtClean="0"/>
          </a:p>
        </p:txBody>
      </p:sp>
    </p:spTree>
    <p:extLst>
      <p:ext uri="{BB962C8B-B14F-4D97-AF65-F5344CB8AC3E}">
        <p14:creationId xmlns:p14="http://schemas.microsoft.com/office/powerpoint/2010/main" val="29619947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5760640"/>
          </a:xfrm>
        </p:spPr>
        <p:txBody>
          <a:bodyPr>
            <a:noAutofit/>
          </a:bodyPr>
          <a:lstStyle/>
          <a:p>
            <a:pPr marL="255588" indent="-255588"/>
            <a:r>
              <a:rPr lang="en-GB" sz="1200" b="1" dirty="0" smtClean="0"/>
              <a:t>CPU</a:t>
            </a:r>
            <a:r>
              <a:rPr lang="en-GB" sz="1200" dirty="0" smtClean="0"/>
              <a:t> - Number </a:t>
            </a:r>
            <a:r>
              <a:rPr lang="en-GB" sz="1200" dirty="0"/>
              <a:t>of Cores/Threads: </a:t>
            </a:r>
            <a:r>
              <a:rPr lang="en-GB" sz="1200" dirty="0" smtClean="0"/>
              <a:t>8/8</a:t>
            </a:r>
            <a:endParaRPr lang="en-GB" sz="1200" dirty="0"/>
          </a:p>
          <a:p>
            <a:pPr marL="450850" lvl="1" indent="-177800"/>
            <a:r>
              <a:rPr lang="en-GB" sz="1200" dirty="0"/>
              <a:t>Frequency: speculated to be running a base clock speed of 1.6 </a:t>
            </a:r>
            <a:r>
              <a:rPr lang="en-GB" sz="1200" dirty="0" err="1"/>
              <a:t>Ghz</a:t>
            </a:r>
            <a:r>
              <a:rPr lang="en-GB" sz="1200" dirty="0"/>
              <a:t> </a:t>
            </a:r>
            <a:r>
              <a:rPr lang="en-GB" sz="1200" dirty="0" smtClean="0"/>
              <a:t/>
            </a:r>
            <a:br>
              <a:rPr lang="en-GB" sz="1200" dirty="0" smtClean="0"/>
            </a:br>
            <a:r>
              <a:rPr lang="en-GB" sz="1200" dirty="0" smtClean="0"/>
              <a:t>on </a:t>
            </a:r>
            <a:r>
              <a:rPr lang="en-GB" sz="1200" dirty="0"/>
              <a:t>a 2.75 </a:t>
            </a:r>
            <a:r>
              <a:rPr lang="en-GB" sz="1200" dirty="0" err="1"/>
              <a:t>Ghz</a:t>
            </a:r>
            <a:r>
              <a:rPr lang="en-GB" sz="1200" dirty="0"/>
              <a:t> capable chip </a:t>
            </a:r>
          </a:p>
          <a:p>
            <a:pPr marL="450850" lvl="1" indent="-177800"/>
            <a:r>
              <a:rPr lang="en-GB" sz="1200" dirty="0"/>
              <a:t>Shared L2 Cache: 2 x 2 </a:t>
            </a:r>
            <a:r>
              <a:rPr lang="en-GB" sz="1200" dirty="0" smtClean="0"/>
              <a:t>MB</a:t>
            </a:r>
            <a:endParaRPr lang="en-GB" sz="1200" dirty="0"/>
          </a:p>
          <a:p>
            <a:pPr marL="450850" lvl="1" indent="-177800"/>
            <a:r>
              <a:rPr lang="en-GB" sz="1200" dirty="0" smtClean="0"/>
              <a:t>Custom </a:t>
            </a:r>
            <a:r>
              <a:rPr lang="en-GB" sz="1200" dirty="0"/>
              <a:t>CPU for background processing such as downloading and </a:t>
            </a:r>
            <a:r>
              <a:rPr lang="en-GB" sz="1200" dirty="0" smtClean="0"/>
              <a:t/>
            </a:r>
            <a:br>
              <a:rPr lang="en-GB" sz="1200" dirty="0" smtClean="0"/>
            </a:br>
            <a:r>
              <a:rPr lang="en-GB" sz="1200" dirty="0" smtClean="0"/>
              <a:t>recording </a:t>
            </a:r>
            <a:r>
              <a:rPr lang="en-GB" sz="1200" dirty="0"/>
              <a:t>gameplay. </a:t>
            </a:r>
          </a:p>
          <a:p>
            <a:pPr marL="255588" indent="-255588"/>
            <a:r>
              <a:rPr lang="en-GB" sz="1200" b="1" dirty="0"/>
              <a:t>GPU</a:t>
            </a:r>
            <a:r>
              <a:rPr lang="en-GB" sz="1200" dirty="0"/>
              <a:t>: AMD next-generation Radeon based graphics engine </a:t>
            </a:r>
          </a:p>
          <a:p>
            <a:pPr marL="450850" lvl="1" indent="-177800"/>
            <a:r>
              <a:rPr lang="en-GB" sz="1200" dirty="0"/>
              <a:t>Peak Shader Throughput: 69.420 </a:t>
            </a:r>
            <a:r>
              <a:rPr lang="en-GB" sz="1200" dirty="0" smtClean="0"/>
              <a:t>TFLOPS</a:t>
            </a:r>
            <a:endParaRPr lang="en-GB" sz="1200" dirty="0"/>
          </a:p>
          <a:p>
            <a:pPr marL="450850" lvl="1" indent="-177800"/>
            <a:r>
              <a:rPr lang="en-GB" sz="1200" dirty="0"/>
              <a:t>GPU Cores: </a:t>
            </a:r>
            <a:r>
              <a:rPr lang="en-GB" sz="1200" dirty="0" smtClean="0"/>
              <a:t>1152</a:t>
            </a:r>
            <a:endParaRPr lang="en-GB" sz="1200" dirty="0"/>
          </a:p>
          <a:p>
            <a:pPr marL="450850" lvl="1" indent="-177800"/>
            <a:r>
              <a:rPr lang="en-GB" sz="1200" dirty="0"/>
              <a:t>GPU Clock: 800 </a:t>
            </a:r>
            <a:r>
              <a:rPr lang="en-GB" sz="1200" dirty="0" smtClean="0"/>
              <a:t>MHz</a:t>
            </a:r>
            <a:endParaRPr lang="en-GB" sz="1200" dirty="0"/>
          </a:p>
          <a:p>
            <a:pPr marL="255588" indent="-255588"/>
            <a:r>
              <a:rPr lang="en-GB" sz="1200" b="1" dirty="0"/>
              <a:t>Memory</a:t>
            </a:r>
            <a:r>
              <a:rPr lang="en-GB" sz="1200" dirty="0"/>
              <a:t>: 8GB </a:t>
            </a:r>
            <a:r>
              <a:rPr lang="en-GB" sz="1200" dirty="0" smtClean="0"/>
              <a:t>GDDR5, Frequency</a:t>
            </a:r>
            <a:r>
              <a:rPr lang="en-GB" sz="1200" dirty="0"/>
              <a:t>: 5500 </a:t>
            </a:r>
            <a:r>
              <a:rPr lang="en-GB" sz="1200" dirty="0" smtClean="0"/>
              <a:t>MHz, System </a:t>
            </a:r>
            <a:r>
              <a:rPr lang="en-GB" sz="1200" dirty="0"/>
              <a:t>Memory Bus: </a:t>
            </a:r>
            <a:r>
              <a:rPr lang="en-GB" sz="1200" dirty="0" smtClean="0"/>
              <a:t>256-bit, System </a:t>
            </a:r>
            <a:r>
              <a:rPr lang="en-GB" sz="1200" dirty="0"/>
              <a:t>Memory Bandwidth: 176.0 </a:t>
            </a:r>
            <a:r>
              <a:rPr lang="en-GB" sz="1200" dirty="0" smtClean="0"/>
              <a:t>GB/s</a:t>
            </a:r>
            <a:endParaRPr lang="en-GB" sz="1200" dirty="0"/>
          </a:p>
          <a:p>
            <a:pPr marL="255588" indent="-255588"/>
            <a:r>
              <a:rPr lang="en-GB" sz="1200" b="1" dirty="0"/>
              <a:t>Storage size:</a:t>
            </a:r>
            <a:r>
              <a:rPr lang="en-GB" sz="1200" dirty="0"/>
              <a:t> 500GB hard disk drive, user </a:t>
            </a:r>
            <a:r>
              <a:rPr lang="en-GB" sz="1200" dirty="0" smtClean="0"/>
              <a:t>removable</a:t>
            </a:r>
            <a:endParaRPr lang="en-GB" sz="1200" dirty="0"/>
          </a:p>
          <a:p>
            <a:pPr marL="255588" indent="-255588"/>
            <a:r>
              <a:rPr lang="en-GB" sz="1200" b="1" dirty="0"/>
              <a:t>External dimensions</a:t>
            </a:r>
            <a:r>
              <a:rPr lang="en-GB" sz="1200" dirty="0"/>
              <a:t>: Approximately 275 x 53 x 305 mm </a:t>
            </a:r>
          </a:p>
          <a:p>
            <a:pPr marL="255588" indent="-255588"/>
            <a:r>
              <a:rPr lang="en-GB" sz="1200" b="1" dirty="0"/>
              <a:t>Mass</a:t>
            </a:r>
            <a:r>
              <a:rPr lang="en-GB" sz="1200" dirty="0"/>
              <a:t>: </a:t>
            </a:r>
            <a:r>
              <a:rPr lang="en-GB" sz="1200" dirty="0" err="1"/>
              <a:t>Approx</a:t>
            </a:r>
            <a:r>
              <a:rPr lang="en-GB" sz="1200" dirty="0"/>
              <a:t> 2.8 kg (6.2 </a:t>
            </a:r>
            <a:r>
              <a:rPr lang="en-GB" sz="1200" dirty="0" err="1"/>
              <a:t>lb</a:t>
            </a:r>
            <a:r>
              <a:rPr lang="en-GB" sz="1200" dirty="0"/>
              <a:t>) </a:t>
            </a:r>
          </a:p>
          <a:p>
            <a:pPr marL="255588" indent="-255588"/>
            <a:r>
              <a:rPr lang="en-GB" sz="1200" b="1" dirty="0"/>
              <a:t>BD/DVD drive (read only)</a:t>
            </a:r>
            <a:r>
              <a:rPr lang="en-GB" sz="1200" dirty="0"/>
              <a:t>: BD x 6 CAV, DVD x 8 CAV, Blu-ray and DVD playback, no audio CD support </a:t>
            </a:r>
          </a:p>
          <a:p>
            <a:pPr marL="255588" indent="-255588"/>
            <a:r>
              <a:rPr lang="en-GB" sz="1200" b="1" dirty="0"/>
              <a:t>Input/Output</a:t>
            </a:r>
            <a:r>
              <a:rPr lang="en-GB" sz="1200" dirty="0"/>
              <a:t>: Super-Speed </a:t>
            </a:r>
            <a:r>
              <a:rPr lang="en-GB" sz="1200" dirty="0" err="1"/>
              <a:t>USBx</a:t>
            </a:r>
            <a:r>
              <a:rPr lang="en-GB" sz="1200" dirty="0"/>
              <a:t> (USB 3.0) port x2, AUX port x1 </a:t>
            </a:r>
          </a:p>
          <a:p>
            <a:pPr marL="255588" indent="-255588"/>
            <a:r>
              <a:rPr lang="en-GB" sz="1200" b="1" dirty="0"/>
              <a:t>Networking</a:t>
            </a:r>
            <a:r>
              <a:rPr lang="en-GB" sz="1200" dirty="0"/>
              <a:t>: Ethernet x1, IEEE 802.11b/g/n (2.4 GHz only), Bluetooth 2.1+EDR </a:t>
            </a:r>
          </a:p>
          <a:p>
            <a:pPr marL="255588" indent="-255588"/>
            <a:r>
              <a:rPr lang="en-GB" sz="1200" b="1" dirty="0"/>
              <a:t>AV output</a:t>
            </a:r>
            <a:r>
              <a:rPr lang="en-GB" sz="1200" dirty="0"/>
              <a:t>: HDMI out port, digital out optical port. SD output is supported for lower-resolution displays. HD output at 720p, 1080p and 1080i.  </a:t>
            </a:r>
          </a:p>
          <a:p>
            <a:pPr marL="255588" indent="-255588"/>
            <a:r>
              <a:rPr lang="en-GB" sz="1200" b="1" dirty="0"/>
              <a:t>Included Peripherals</a:t>
            </a:r>
            <a:r>
              <a:rPr lang="en-GB" sz="1200" dirty="0"/>
              <a:t>: PlayStation 4 system x1, Wireless controller (</a:t>
            </a:r>
            <a:r>
              <a:rPr lang="en-GB" sz="1200" dirty="0" err="1"/>
              <a:t>DualShock</a:t>
            </a:r>
            <a:r>
              <a:rPr lang="en-GB" sz="1200" dirty="0"/>
              <a:t> 4) x1, Mono headset x1, AC power cord x1, HDMI cable x1, USB cable x1 </a:t>
            </a:r>
          </a:p>
          <a:p>
            <a:pPr marL="255588" indent="-255588"/>
            <a:r>
              <a:rPr lang="en-GB" sz="1200" b="1" dirty="0" smtClean="0"/>
              <a:t>Legacy </a:t>
            </a:r>
            <a:r>
              <a:rPr lang="en-GB" sz="1200" b="1" dirty="0"/>
              <a:t>Support </a:t>
            </a:r>
            <a:r>
              <a:rPr lang="en-GB" sz="1200" b="1" dirty="0" smtClean="0"/>
              <a:t> - </a:t>
            </a:r>
            <a:r>
              <a:rPr lang="en-GB" sz="1200" dirty="0" smtClean="0"/>
              <a:t>PlayStation </a:t>
            </a:r>
            <a:r>
              <a:rPr lang="en-GB" sz="1200" dirty="0"/>
              <a:t>4 does not support direct backward compatibility with PlayStation 3 </a:t>
            </a:r>
            <a:r>
              <a:rPr lang="en-GB" sz="1200" dirty="0" smtClean="0"/>
              <a:t>media.</a:t>
            </a:r>
            <a:endParaRPr lang="en-GB" sz="1200" dirty="0"/>
          </a:p>
          <a:p>
            <a:pPr marL="255588" indent="-255588"/>
            <a:r>
              <a:rPr lang="en-GB" sz="1200" b="1" dirty="0" err="1"/>
              <a:t>DualShock</a:t>
            </a:r>
            <a:r>
              <a:rPr lang="en-GB" sz="1200" b="1" dirty="0"/>
              <a:t> 4 </a:t>
            </a:r>
            <a:r>
              <a:rPr lang="en-GB" sz="1200" b="1" dirty="0" smtClean="0"/>
              <a:t> - </a:t>
            </a:r>
            <a:r>
              <a:rPr lang="en-GB" sz="1200" dirty="0" err="1" smtClean="0"/>
              <a:t>DualShock</a:t>
            </a:r>
            <a:r>
              <a:rPr lang="en-GB" sz="1200" dirty="0" smtClean="0"/>
              <a:t> </a:t>
            </a:r>
            <a:r>
              <a:rPr lang="en-GB" sz="1200" dirty="0"/>
              <a:t>4 </a:t>
            </a:r>
            <a:r>
              <a:rPr lang="en-GB" sz="1200" dirty="0" smtClean="0"/>
              <a:t>has an </a:t>
            </a:r>
            <a:r>
              <a:rPr lang="en-GB" sz="1200" dirty="0"/>
              <a:t>integrated touch pad, headset jack, share button, and LED player identifier</a:t>
            </a:r>
            <a:r>
              <a:rPr lang="en-GB" sz="1200" dirty="0" smtClean="0"/>
              <a:t>.</a:t>
            </a:r>
            <a:endParaRPr lang="en-GB" sz="1200" dirty="0"/>
          </a:p>
          <a:p>
            <a:pPr marL="255588" indent="-255588"/>
            <a:r>
              <a:rPr lang="en-GB" sz="1200" b="1" dirty="0" smtClean="0"/>
              <a:t>PlayStation </a:t>
            </a:r>
            <a:r>
              <a:rPr lang="en-GB" sz="1200" b="1" dirty="0"/>
              <a:t>Camera </a:t>
            </a:r>
            <a:r>
              <a:rPr lang="en-GB" sz="1200" b="1" dirty="0" smtClean="0"/>
              <a:t> - </a:t>
            </a:r>
            <a:r>
              <a:rPr lang="en-GB" sz="1200" dirty="0" smtClean="0"/>
              <a:t>The </a:t>
            </a:r>
            <a:r>
              <a:rPr lang="en-GB" sz="1200" dirty="0"/>
              <a:t>PlayStation Camera has a 1280x800 pixel sensor capable of capturing video at </a:t>
            </a:r>
            <a:r>
              <a:rPr lang="en-GB" sz="1200" dirty="0" smtClean="0"/>
              <a:t>60fps.</a:t>
            </a:r>
            <a:endParaRPr lang="en-GB" sz="1200" dirty="0"/>
          </a:p>
        </p:txBody>
      </p:sp>
      <p:sp>
        <p:nvSpPr>
          <p:cNvPr id="7" name="Title 1"/>
          <p:cNvSpPr txBox="1">
            <a:spLocks/>
          </p:cNvSpPr>
          <p:nvPr/>
        </p:nvSpPr>
        <p:spPr>
          <a:xfrm>
            <a:off x="323528" y="116632"/>
            <a:ext cx="8640960" cy="576064"/>
          </a:xfrm>
          <a:prstGeom prst="rect">
            <a:avLst/>
          </a:prstGeom>
        </p:spPr>
        <p:txBody>
          <a:bodyPr vert="horz" rtlCol="0" anchor="ctr">
            <a:normAutofit fontScale="925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M</a:t>
            </a:r>
            <a:r>
              <a:rPr lang="en-GB" dirty="0" smtClean="0"/>
              <a:t>1.5 </a:t>
            </a:r>
            <a:r>
              <a:rPr lang="en-GB" dirty="0" smtClean="0"/>
              <a:t>- Platform types – PS4</a:t>
            </a:r>
            <a:endParaRPr lang="en-GB" dirty="0"/>
          </a:p>
        </p:txBody>
      </p:sp>
      <p:pic>
        <p:nvPicPr>
          <p:cNvPr id="1026" name="Picture 2" descr="http://oyster.ignimgs.com/mediawiki/apis.ign.com/ps4/thumb/c/ca/PS4_IMG_1_0431_Layer_15.jpg/468px-PS4_IMG_1_0431_Layer_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8431" y="764704"/>
            <a:ext cx="2806057" cy="1576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02906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1448" y="692696"/>
            <a:ext cx="8758270" cy="5879576"/>
          </a:xfrm>
        </p:spPr>
        <p:txBody>
          <a:bodyPr>
            <a:noAutofit/>
          </a:bodyPr>
          <a:lstStyle/>
          <a:p>
            <a:r>
              <a:rPr lang="en-US" sz="1360" b="1" dirty="0" smtClean="0"/>
              <a:t>Manufacturer</a:t>
            </a:r>
            <a:r>
              <a:rPr lang="en-US" sz="1360" dirty="0" smtClean="0"/>
              <a:t> - Sony, Foxconn and ASUSTeK for SCEI</a:t>
            </a:r>
          </a:p>
          <a:p>
            <a:r>
              <a:rPr lang="en-US" sz="1360" b="1" dirty="0" smtClean="0"/>
              <a:t>Product family </a:t>
            </a:r>
            <a:r>
              <a:rPr lang="en-US" sz="1360" dirty="0" smtClean="0"/>
              <a:t>- PlayStation </a:t>
            </a:r>
          </a:p>
          <a:p>
            <a:r>
              <a:rPr lang="en-US" sz="1360" b="1" dirty="0" smtClean="0"/>
              <a:t>Type</a:t>
            </a:r>
            <a:r>
              <a:rPr lang="en-US" sz="1360" dirty="0" smtClean="0"/>
              <a:t> - Video game console </a:t>
            </a:r>
          </a:p>
          <a:p>
            <a:r>
              <a:rPr lang="en-US" sz="1360" b="1" dirty="0" smtClean="0"/>
              <a:t>Generation</a:t>
            </a:r>
            <a:r>
              <a:rPr lang="en-US" sz="1360" dirty="0" smtClean="0"/>
              <a:t> - Seventh generation era </a:t>
            </a:r>
          </a:p>
          <a:p>
            <a:r>
              <a:rPr lang="en-US" sz="1360" b="1" dirty="0" smtClean="0"/>
              <a:t>Retail availability </a:t>
            </a:r>
            <a:r>
              <a:rPr lang="en-US" sz="1360" dirty="0" smtClean="0"/>
              <a:t>- November 11, 2006</a:t>
            </a:r>
          </a:p>
          <a:p>
            <a:r>
              <a:rPr lang="en-US" sz="1360" b="1" dirty="0" smtClean="0"/>
              <a:t>Units sold </a:t>
            </a:r>
            <a:r>
              <a:rPr lang="en-US" sz="1360" dirty="0" smtClean="0"/>
              <a:t>- 80 million (as of December 31, 2012)</a:t>
            </a:r>
          </a:p>
          <a:p>
            <a:r>
              <a:rPr lang="en-US" sz="1360" b="1" dirty="0" smtClean="0"/>
              <a:t>Media</a:t>
            </a:r>
            <a:r>
              <a:rPr lang="en-US" sz="1360" dirty="0" smtClean="0"/>
              <a:t>  - Blu-ray Disc, DVD, CD (all models) Super Audio CD (20 GB, 60 GB, 80 GB (</a:t>
            </a:r>
            <a:r>
              <a:rPr lang="en-US" sz="1360" dirty="0" err="1" smtClean="0"/>
              <a:t>CECHExx</a:t>
            </a:r>
            <a:r>
              <a:rPr lang="en-US" sz="1360" dirty="0" smtClean="0"/>
              <a:t> models)</a:t>
            </a:r>
          </a:p>
          <a:p>
            <a:r>
              <a:rPr lang="en-US" sz="1360" b="1" dirty="0" smtClean="0"/>
              <a:t>Operating system </a:t>
            </a:r>
            <a:r>
              <a:rPr lang="en-US" sz="1360" dirty="0" smtClean="0"/>
              <a:t>- XrossMediaBar</a:t>
            </a:r>
          </a:p>
          <a:p>
            <a:r>
              <a:rPr lang="en-US" sz="1360" b="1" dirty="0" smtClean="0"/>
              <a:t>CPU</a:t>
            </a:r>
            <a:r>
              <a:rPr lang="en-US" sz="1360" dirty="0" smtClean="0"/>
              <a:t>  - 3.2 GHz Cell Broadband Engine with 1 PPE &amp; 7 SPEs </a:t>
            </a:r>
          </a:p>
          <a:p>
            <a:r>
              <a:rPr lang="en-US" sz="1360" dirty="0" smtClean="0"/>
              <a:t>Storage capacity - 2.5" SATA hard drive</a:t>
            </a:r>
            <a:br>
              <a:rPr lang="en-US" sz="1360" dirty="0" smtClean="0"/>
            </a:br>
            <a:r>
              <a:rPr lang="en-US" sz="1360" dirty="0" smtClean="0"/>
              <a:t>(20 GB, 40 GB, 60 GB, 80 GB, or 160 GB included) (upgradeable)</a:t>
            </a:r>
          </a:p>
          <a:p>
            <a:r>
              <a:rPr lang="en-US" sz="1360" b="1" dirty="0" smtClean="0"/>
              <a:t>Graphics</a:t>
            </a:r>
            <a:r>
              <a:rPr lang="en-US" sz="1360" dirty="0" smtClean="0"/>
              <a:t> - 550 MHz NVIDIA/SCEI RSX 'Reality Synthesizer' Controller input Sixaxis, </a:t>
            </a:r>
            <a:r>
              <a:rPr lang="en-US" sz="1360" dirty="0" err="1" smtClean="0"/>
              <a:t>DualShock</a:t>
            </a:r>
            <a:r>
              <a:rPr lang="en-US" sz="1360" dirty="0" smtClean="0"/>
              <a:t> 3</a:t>
            </a:r>
          </a:p>
          <a:p>
            <a:r>
              <a:rPr lang="en-US" sz="1360" b="1" dirty="0" smtClean="0"/>
              <a:t>Flash memory input</a:t>
            </a:r>
            <a:r>
              <a:rPr lang="en-US" sz="1360" dirty="0" smtClean="0"/>
              <a:t> MemoryStick/PRO/Duo* SD/MMC* CompactFlash/</a:t>
            </a:r>
            <a:r>
              <a:rPr lang="en-US" sz="1360" dirty="0" err="1" smtClean="0"/>
              <a:t>Microdrive</a:t>
            </a:r>
            <a:r>
              <a:rPr lang="en-US" sz="1360" dirty="0" smtClean="0"/>
              <a:t>* </a:t>
            </a:r>
          </a:p>
          <a:p>
            <a:r>
              <a:rPr lang="en-US" sz="1360" b="1" dirty="0" smtClean="0"/>
              <a:t>Audio/video output - </a:t>
            </a:r>
            <a:r>
              <a:rPr lang="en-US" sz="1360" dirty="0" smtClean="0"/>
              <a:t>HDMI 1.3a out , S/PDIF out, AV Multi out </a:t>
            </a:r>
          </a:p>
          <a:p>
            <a:pPr lvl="1"/>
            <a:r>
              <a:rPr lang="en-US" sz="1360" dirty="0" smtClean="0"/>
              <a:t>composite video/stereo audio cable** ,  S-Video cable,  SCART cable ,  component video cable </a:t>
            </a:r>
          </a:p>
          <a:p>
            <a:pPr lvl="1"/>
            <a:r>
              <a:rPr lang="en-US" sz="1360" dirty="0" smtClean="0"/>
              <a:t>D-Terminal cable </a:t>
            </a:r>
          </a:p>
          <a:p>
            <a:r>
              <a:rPr lang="en-US" sz="1360" b="1" dirty="0" smtClean="0"/>
              <a:t>Connectivity</a:t>
            </a:r>
            <a:r>
              <a:rPr lang="en-US" sz="1360" dirty="0" smtClean="0"/>
              <a:t> - IEEE 802.11b/g Wi-Fi***, Bluetooth 2.0 (EDR) , 4 × USB 2.0 (</a:t>
            </a:r>
            <a:r>
              <a:rPr lang="en-US" sz="1360" i="1" dirty="0" smtClean="0"/>
              <a:t>2 x in 40 GB model</a:t>
            </a:r>
            <a:r>
              <a:rPr lang="en-US" sz="1360" dirty="0" smtClean="0"/>
              <a:t>), Wired gigabit Ethernet </a:t>
            </a:r>
          </a:p>
          <a:p>
            <a:r>
              <a:rPr lang="en-US" sz="1360" b="1" dirty="0" smtClean="0"/>
              <a:t>Online services </a:t>
            </a:r>
            <a:r>
              <a:rPr lang="en-US" sz="1360" dirty="0" smtClean="0"/>
              <a:t>PlayStation Network</a:t>
            </a:r>
          </a:p>
          <a:p>
            <a:r>
              <a:rPr lang="en-US" sz="1360" b="1" dirty="0" smtClean="0"/>
              <a:t>Best-selling game </a:t>
            </a:r>
            <a:r>
              <a:rPr lang="en-US" sz="1360" dirty="0" smtClean="0"/>
              <a:t>- </a:t>
            </a:r>
            <a:r>
              <a:rPr lang="en-US" sz="1360" i="1" dirty="0" smtClean="0"/>
              <a:t>Metal Gear Solid 4</a:t>
            </a:r>
            <a:r>
              <a:rPr lang="en-US" sz="1360" dirty="0" smtClean="0"/>
              <a:t>, 4.5 million (as of December 31, 2008)</a:t>
            </a:r>
          </a:p>
          <a:p>
            <a:r>
              <a:rPr lang="en-US" sz="1360" dirty="0" smtClean="0"/>
              <a:t>Backward compatibility PlayStation (all models) PlayStation 2 (20 GB, 60 GB and </a:t>
            </a:r>
            <a:r>
              <a:rPr lang="en-US" sz="1360" dirty="0" err="1" smtClean="0"/>
              <a:t>CECHExx</a:t>
            </a:r>
            <a:r>
              <a:rPr lang="en-US" sz="1360" dirty="0" smtClean="0"/>
              <a:t> 80 GB models) Predecessor PlayStation 2</a:t>
            </a:r>
            <a:endParaRPr lang="en-US" sz="1360" dirty="0"/>
          </a:p>
        </p:txBody>
      </p:sp>
      <p:pic>
        <p:nvPicPr>
          <p:cNvPr id="7170" name="Picture 2" descr="http://www.gadgettastic.com/wp-content/2008/07/ps3.jpg"/>
          <p:cNvPicPr>
            <a:picLocks noChangeAspect="1" noChangeArrowheads="1"/>
          </p:cNvPicPr>
          <p:nvPr/>
        </p:nvPicPr>
        <p:blipFill>
          <a:blip r:embed="rId2" cstate="print"/>
          <a:srcRect/>
          <a:stretch>
            <a:fillRect/>
          </a:stretch>
        </p:blipFill>
        <p:spPr bwMode="auto">
          <a:xfrm>
            <a:off x="7236297" y="909514"/>
            <a:ext cx="1794856" cy="1794856"/>
          </a:xfrm>
          <a:prstGeom prst="rect">
            <a:avLst/>
          </a:prstGeom>
          <a:noFill/>
        </p:spPr>
      </p:pic>
      <p:sp>
        <p:nvSpPr>
          <p:cNvPr id="7" name="Title 1"/>
          <p:cNvSpPr txBox="1">
            <a:spLocks/>
          </p:cNvSpPr>
          <p:nvPr/>
        </p:nvSpPr>
        <p:spPr>
          <a:xfrm>
            <a:off x="323528" y="116632"/>
            <a:ext cx="8640960" cy="576064"/>
          </a:xfrm>
          <a:prstGeom prst="rect">
            <a:avLst/>
          </a:prstGeom>
        </p:spPr>
        <p:txBody>
          <a:bodyPr vert="horz" rtlCol="0" anchor="ctr">
            <a:normAutofit fontScale="925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M1.5 </a:t>
            </a:r>
            <a:r>
              <a:rPr lang="en-GB" dirty="0" smtClean="0"/>
              <a:t>- Platform types – PS3</a:t>
            </a:r>
            <a:endParaRPr lang="en-GB" dirty="0"/>
          </a:p>
        </p:txBody>
      </p:sp>
    </p:spTree>
    <p:extLst>
      <p:ext uri="{BB962C8B-B14F-4D97-AF65-F5344CB8AC3E}">
        <p14:creationId xmlns:p14="http://schemas.microsoft.com/office/powerpoint/2010/main" val="4189185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052736"/>
            <a:ext cx="8229600" cy="5233784"/>
          </a:xfrm>
        </p:spPr>
        <p:txBody>
          <a:bodyPr>
            <a:noAutofit/>
          </a:bodyPr>
          <a:lstStyle/>
          <a:p>
            <a:r>
              <a:rPr lang="en-US" sz="1600" b="1" dirty="0" smtClean="0"/>
              <a:t>Manufacturer</a:t>
            </a:r>
            <a:r>
              <a:rPr lang="en-US" sz="1600" dirty="0" smtClean="0"/>
              <a:t> – Microsoft </a:t>
            </a:r>
          </a:p>
          <a:p>
            <a:r>
              <a:rPr lang="en-US" sz="1600" b="1" dirty="0" smtClean="0"/>
              <a:t>Product family </a:t>
            </a:r>
            <a:r>
              <a:rPr lang="en-US" sz="1600" dirty="0" smtClean="0"/>
              <a:t>– Xbox </a:t>
            </a:r>
          </a:p>
          <a:p>
            <a:r>
              <a:rPr lang="en-US" sz="1600" b="1" dirty="0" smtClean="0"/>
              <a:t>Generation</a:t>
            </a:r>
            <a:r>
              <a:rPr lang="en-US" sz="1600" dirty="0" smtClean="0"/>
              <a:t> - Seventh generation era </a:t>
            </a:r>
          </a:p>
          <a:p>
            <a:r>
              <a:rPr lang="en-US" sz="1600" b="1" dirty="0" smtClean="0"/>
              <a:t>Retail availability </a:t>
            </a:r>
            <a:r>
              <a:rPr lang="en-US" sz="1600" dirty="0" smtClean="0"/>
              <a:t>- November 22, 2005</a:t>
            </a:r>
          </a:p>
          <a:p>
            <a:r>
              <a:rPr lang="en-US" sz="1600" b="1" dirty="0" smtClean="0"/>
              <a:t>Units sold Worldwide</a:t>
            </a:r>
            <a:r>
              <a:rPr lang="en-US" sz="1600" dirty="0" smtClean="0"/>
              <a:t>: 82.9 million (as of January 14, 2012)</a:t>
            </a:r>
          </a:p>
          <a:p>
            <a:r>
              <a:rPr lang="en-US" sz="1600" b="1" dirty="0" smtClean="0"/>
              <a:t>Media</a:t>
            </a:r>
            <a:r>
              <a:rPr lang="en-US" sz="1600" dirty="0" smtClean="0"/>
              <a:t> - DVD, CD</a:t>
            </a:r>
          </a:p>
          <a:p>
            <a:pPr lvl="1"/>
            <a:r>
              <a:rPr lang="en-US" sz="1600" dirty="0" smtClean="0"/>
              <a:t>Add-on: HD DVD (</a:t>
            </a:r>
            <a:r>
              <a:rPr lang="en-US" sz="1600" i="1" dirty="0" smtClean="0"/>
              <a:t>discontinued</a:t>
            </a:r>
            <a:r>
              <a:rPr lang="en-US" sz="1600" dirty="0" smtClean="0"/>
              <a:t>) </a:t>
            </a:r>
          </a:p>
          <a:p>
            <a:r>
              <a:rPr lang="en-US" sz="1600" dirty="0" smtClean="0"/>
              <a:t>CPU 3.2 GHz PowerPC Tri-Core Xenon </a:t>
            </a:r>
          </a:p>
          <a:p>
            <a:r>
              <a:rPr lang="en-US" sz="1600" b="1" dirty="0" smtClean="0"/>
              <a:t>Storage capacity </a:t>
            </a:r>
            <a:r>
              <a:rPr lang="en-US" sz="1600" dirty="0" smtClean="0"/>
              <a:t>20, 60 or 120 GB hard drive, </a:t>
            </a:r>
          </a:p>
          <a:p>
            <a:pPr lvl="1"/>
            <a:r>
              <a:rPr lang="en-US" sz="1600" dirty="0" smtClean="0"/>
              <a:t>memory cards 64, 256 or 512 MB</a:t>
            </a:r>
          </a:p>
          <a:p>
            <a:r>
              <a:rPr lang="en-US" sz="1600" b="1" dirty="0" smtClean="0"/>
              <a:t>Graphics</a:t>
            </a:r>
            <a:r>
              <a:rPr lang="en-US" sz="1600" dirty="0" smtClean="0"/>
              <a:t> 500 MHz ATI Xenos </a:t>
            </a:r>
          </a:p>
          <a:p>
            <a:r>
              <a:rPr lang="en-US" sz="1600" b="1" dirty="0" smtClean="0"/>
              <a:t>Controller</a:t>
            </a:r>
            <a:r>
              <a:rPr lang="en-US" sz="1600" dirty="0" smtClean="0"/>
              <a:t> input 4 maximum (wired, wireless, or combination of either) </a:t>
            </a:r>
          </a:p>
          <a:p>
            <a:r>
              <a:rPr lang="en-US" sz="1600" b="1" dirty="0" smtClean="0"/>
              <a:t>Connectivity</a:t>
            </a:r>
            <a:r>
              <a:rPr lang="en-US" sz="1600" dirty="0" smtClean="0"/>
              <a:t> 3 × USB 2.0, IR port, 100 </a:t>
            </a:r>
            <a:r>
              <a:rPr lang="en-US" sz="1600" dirty="0" err="1" smtClean="0"/>
              <a:t>Mbit</a:t>
            </a:r>
            <a:r>
              <a:rPr lang="en-US" sz="1600" dirty="0" smtClean="0"/>
              <a:t> Ethernet, Add-on: </a:t>
            </a:r>
            <a:r>
              <a:rPr lang="en-US" sz="1600" dirty="0" err="1" smtClean="0"/>
              <a:t>Wifi</a:t>
            </a:r>
            <a:r>
              <a:rPr lang="en-US" sz="1600" dirty="0" smtClean="0"/>
              <a:t> 802.11a/b/g </a:t>
            </a:r>
          </a:p>
          <a:p>
            <a:r>
              <a:rPr lang="en-US" sz="1600" dirty="0" smtClean="0"/>
              <a:t>Online services Xbox Live </a:t>
            </a:r>
          </a:p>
          <a:p>
            <a:r>
              <a:rPr lang="en-US" sz="1600" b="1" dirty="0" smtClean="0"/>
              <a:t>Best-selling game </a:t>
            </a:r>
            <a:r>
              <a:rPr lang="en-US" sz="1600" i="1" dirty="0" smtClean="0"/>
              <a:t>Halo 3</a:t>
            </a:r>
            <a:r>
              <a:rPr lang="en-US" sz="1600" dirty="0" smtClean="0"/>
              <a:t>, 8.1 million (as of January 3, 2008)</a:t>
            </a:r>
          </a:p>
          <a:p>
            <a:r>
              <a:rPr lang="en-US" sz="1600" b="1" dirty="0" smtClean="0"/>
              <a:t>Backward compatibility </a:t>
            </a:r>
            <a:r>
              <a:rPr lang="en-US" sz="1600" dirty="0" smtClean="0"/>
              <a:t>478 original Xbox games (requires hard drive and the latest update) </a:t>
            </a:r>
          </a:p>
          <a:p>
            <a:r>
              <a:rPr lang="en-US" sz="1600" dirty="0" smtClean="0"/>
              <a:t>Predecessor Xbox</a:t>
            </a:r>
            <a:endParaRPr lang="en-US" sz="1600" dirty="0"/>
          </a:p>
        </p:txBody>
      </p:sp>
      <p:sp>
        <p:nvSpPr>
          <p:cNvPr id="7" name="Title 1"/>
          <p:cNvSpPr txBox="1">
            <a:spLocks/>
          </p:cNvSpPr>
          <p:nvPr/>
        </p:nvSpPr>
        <p:spPr>
          <a:xfrm>
            <a:off x="323528" y="188640"/>
            <a:ext cx="8640960" cy="720080"/>
          </a:xfrm>
          <a:prstGeom prst="rect">
            <a:avLst/>
          </a:prstGeom>
        </p:spPr>
        <p:txBody>
          <a:bodyPr vert="horz" rtlCol="0" anchor="ctr">
            <a:norm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M</a:t>
            </a:r>
            <a:r>
              <a:rPr lang="en-GB" dirty="0" smtClean="0"/>
              <a:t>1.5 </a:t>
            </a:r>
            <a:r>
              <a:rPr lang="en-GB" dirty="0" smtClean="0"/>
              <a:t>- Platform types – Xbox 360</a:t>
            </a:r>
            <a:endParaRPr lang="en-GB" dirty="0"/>
          </a:p>
        </p:txBody>
      </p:sp>
      <p:pic>
        <p:nvPicPr>
          <p:cNvPr id="3076" name="Picture 4" descr="http://p.playserver1.com/ProductImages/2/0/3/6/4/8/5/1/15846302_300x300_1.jpg"/>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10000" b="90000" l="20000" r="83000"/>
                    </a14:imgEffect>
                  </a14:imgLayer>
                </a14:imgProps>
              </a:ext>
              <a:ext uri="{28A0092B-C50C-407E-A947-70E740481C1C}">
                <a14:useLocalDpi xmlns:a14="http://schemas.microsoft.com/office/drawing/2010/main" val="0"/>
              </a:ext>
            </a:extLst>
          </a:blip>
          <a:srcRect l="17093" t="7532" r="18124" b="10467"/>
          <a:stretch/>
        </p:blipFill>
        <p:spPr bwMode="auto">
          <a:xfrm>
            <a:off x="7154738" y="941834"/>
            <a:ext cx="1809750" cy="2343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28797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449346503"/>
              </p:ext>
            </p:extLst>
          </p:nvPr>
        </p:nvGraphicFramePr>
        <p:xfrm>
          <a:off x="251520" y="936512"/>
          <a:ext cx="7848872" cy="5495015"/>
        </p:xfrm>
        <a:graphic>
          <a:graphicData uri="http://schemas.openxmlformats.org/drawingml/2006/table">
            <a:tbl>
              <a:tblPr/>
              <a:tblGrid>
                <a:gridCol w="1846393"/>
                <a:gridCol w="6002479"/>
              </a:tblGrid>
              <a:tr h="67539">
                <a:tc>
                  <a:txBody>
                    <a:bodyPr/>
                    <a:lstStyle/>
                    <a:p>
                      <a:r>
                        <a:rPr lang="en-GB" sz="1050" dirty="0"/>
                        <a:t>Optical Drive </a:t>
                      </a:r>
                    </a:p>
                  </a:txBody>
                  <a:tcPr marL="2193" marR="2193" marT="2193" marB="2193" anchor="ctr">
                    <a:lnL>
                      <a:noFill/>
                    </a:lnL>
                    <a:lnR>
                      <a:noFill/>
                    </a:lnR>
                    <a:lnT>
                      <a:noFill/>
                    </a:lnT>
                    <a:lnB>
                      <a:noFill/>
                    </a:lnB>
                  </a:tcPr>
                </a:tc>
                <a:tc>
                  <a:txBody>
                    <a:bodyPr/>
                    <a:lstStyle/>
                    <a:p>
                      <a:pPr algn="l"/>
                      <a:r>
                        <a:rPr lang="en-GB" sz="1050" dirty="0" smtClean="0">
                          <a:effectLst/>
                        </a:rPr>
                        <a:t>Blu-Ray/DVD</a:t>
                      </a:r>
                      <a:endParaRPr lang="en-GB" sz="1050" dirty="0">
                        <a:effectLst/>
                      </a:endParaRPr>
                    </a:p>
                  </a:txBody>
                  <a:tcPr marL="2193" marR="2193" marT="2193" marB="2193" anchor="ctr">
                    <a:lnL>
                      <a:noFill/>
                    </a:lnL>
                    <a:lnR>
                      <a:noFill/>
                    </a:lnR>
                    <a:lnT>
                      <a:noFill/>
                    </a:lnT>
                    <a:lnB>
                      <a:noFill/>
                    </a:lnB>
                    <a:solidFill>
                      <a:srgbClr val="CCFFCC"/>
                    </a:solidFill>
                  </a:tcPr>
                </a:tc>
              </a:tr>
              <a:tr h="130692">
                <a:tc>
                  <a:txBody>
                    <a:bodyPr/>
                    <a:lstStyle/>
                    <a:p>
                      <a:r>
                        <a:rPr lang="en-GB" sz="1050"/>
                        <a:t>Game DVR </a:t>
                      </a:r>
                    </a:p>
                  </a:txBody>
                  <a:tcPr marL="2193" marR="2193" marT="2193" marB="2193" anchor="ctr">
                    <a:lnL>
                      <a:noFill/>
                    </a:lnL>
                    <a:lnR>
                      <a:noFill/>
                    </a:lnR>
                    <a:lnT>
                      <a:noFill/>
                    </a:lnT>
                    <a:lnB>
                      <a:noFill/>
                    </a:lnB>
                  </a:tcPr>
                </a:tc>
                <a:tc>
                  <a:txBody>
                    <a:bodyPr/>
                    <a:lstStyle/>
                    <a:p>
                      <a:pPr algn="l"/>
                      <a:r>
                        <a:rPr lang="en-GB" sz="1050" dirty="0">
                          <a:effectLst/>
                        </a:rPr>
                        <a:t>Yes, Upload </a:t>
                      </a:r>
                      <a:r>
                        <a:rPr lang="en-GB" sz="1050" dirty="0" smtClean="0">
                          <a:effectLst/>
                        </a:rPr>
                        <a:t>Studio</a:t>
                      </a:r>
                      <a:endParaRPr lang="en-GB" sz="1050" dirty="0">
                        <a:effectLst/>
                      </a:endParaRPr>
                    </a:p>
                  </a:txBody>
                  <a:tcPr marL="2193" marR="2193" marT="2193" marB="2193" anchor="ctr">
                    <a:lnL>
                      <a:noFill/>
                    </a:lnL>
                    <a:lnR>
                      <a:noFill/>
                    </a:lnR>
                    <a:lnT>
                      <a:noFill/>
                    </a:lnT>
                    <a:lnB>
                      <a:noFill/>
                    </a:lnB>
                    <a:solidFill>
                      <a:srgbClr val="CCFFCC"/>
                    </a:solidFill>
                  </a:tcPr>
                </a:tc>
              </a:tr>
              <a:tr h="67539">
                <a:tc>
                  <a:txBody>
                    <a:bodyPr/>
                    <a:lstStyle/>
                    <a:p>
                      <a:r>
                        <a:rPr lang="en-GB" sz="1050"/>
                        <a:t>HDCP Encryption </a:t>
                      </a:r>
                    </a:p>
                  </a:txBody>
                  <a:tcPr marL="2193" marR="2193" marT="2193" marB="2193" anchor="ctr">
                    <a:lnL>
                      <a:noFill/>
                    </a:lnL>
                    <a:lnR>
                      <a:noFill/>
                    </a:lnR>
                    <a:lnT>
                      <a:noFill/>
                    </a:lnT>
                    <a:lnB>
                      <a:noFill/>
                    </a:lnB>
                  </a:tcPr>
                </a:tc>
                <a:tc>
                  <a:txBody>
                    <a:bodyPr/>
                    <a:lstStyle/>
                    <a:p>
                      <a:pPr algn="l"/>
                      <a:r>
                        <a:rPr lang="en-GB" sz="1050" dirty="0">
                          <a:effectLst/>
                        </a:rPr>
                        <a:t>No for games </a:t>
                      </a:r>
                    </a:p>
                  </a:txBody>
                  <a:tcPr marL="2193" marR="2193" marT="2193" marB="2193" anchor="ctr">
                    <a:lnL>
                      <a:noFill/>
                    </a:lnL>
                    <a:lnR>
                      <a:noFill/>
                    </a:lnR>
                    <a:lnT>
                      <a:noFill/>
                    </a:lnT>
                    <a:lnB>
                      <a:noFill/>
                    </a:lnB>
                    <a:solidFill>
                      <a:srgbClr val="CCFFCC"/>
                    </a:solidFill>
                  </a:tcPr>
                </a:tc>
              </a:tr>
              <a:tr h="509609">
                <a:tc>
                  <a:txBody>
                    <a:bodyPr/>
                    <a:lstStyle/>
                    <a:p>
                      <a:r>
                        <a:rPr lang="en-GB" sz="1050"/>
                        <a:t>RAM </a:t>
                      </a:r>
                    </a:p>
                  </a:txBody>
                  <a:tcPr marL="2193" marR="2193" marT="2193" marB="2193" anchor="ctr">
                    <a:lnL>
                      <a:noFill/>
                    </a:lnL>
                    <a:lnR>
                      <a:noFill/>
                    </a:lnR>
                    <a:lnT>
                      <a:noFill/>
                    </a:lnT>
                    <a:lnB>
                      <a:noFill/>
                    </a:lnB>
                  </a:tcPr>
                </a:tc>
                <a:tc>
                  <a:txBody>
                    <a:bodyPr/>
                    <a:lstStyle/>
                    <a:p>
                      <a:pPr algn="l"/>
                      <a:r>
                        <a:rPr lang="en-GB" sz="1050" dirty="0">
                          <a:effectLst/>
                        </a:rPr>
                        <a:t>8GB DDR3</a:t>
                      </a:r>
                      <a:br>
                        <a:rPr lang="en-GB" sz="1050" dirty="0">
                          <a:effectLst/>
                        </a:rPr>
                      </a:br>
                      <a:r>
                        <a:rPr lang="en-GB" sz="1050" dirty="0">
                          <a:effectLst/>
                        </a:rPr>
                        <a:t>Clock: 2133MHz Bandwidth: 68.26 </a:t>
                      </a:r>
                      <a:r>
                        <a:rPr lang="en-GB" sz="1050" dirty="0" smtClean="0">
                          <a:effectLst/>
                        </a:rPr>
                        <a:t>GB/s- </a:t>
                      </a:r>
                      <a:br>
                        <a:rPr lang="en-GB" sz="1050" dirty="0" smtClean="0">
                          <a:effectLst/>
                        </a:rPr>
                      </a:br>
                      <a:r>
                        <a:rPr lang="en-GB" sz="1050" dirty="0" smtClean="0">
                          <a:effectLst/>
                        </a:rPr>
                        <a:t>+ </a:t>
                      </a:r>
                      <a:r>
                        <a:rPr lang="en-GB" sz="1050" dirty="0">
                          <a:effectLst/>
                        </a:rPr>
                        <a:t>32MB </a:t>
                      </a:r>
                      <a:r>
                        <a:rPr lang="en-GB" sz="1050" dirty="0" err="1">
                          <a:effectLst/>
                        </a:rPr>
                        <a:t>eSRAM</a:t>
                      </a:r>
                      <a:r>
                        <a:rPr lang="en-GB" sz="1050" dirty="0">
                          <a:effectLst/>
                        </a:rPr>
                        <a:t/>
                      </a:r>
                      <a:br>
                        <a:rPr lang="en-GB" sz="1050" dirty="0">
                          <a:effectLst/>
                        </a:rPr>
                      </a:br>
                      <a:r>
                        <a:rPr lang="en-GB" sz="1050" dirty="0">
                          <a:effectLst/>
                        </a:rPr>
                        <a:t>Bandwidth: 204 GB/s(102 In/102 Out</a:t>
                      </a:r>
                      <a:r>
                        <a:rPr lang="en-GB" sz="1050" dirty="0" smtClean="0">
                          <a:effectLst/>
                        </a:rPr>
                        <a:t>)</a:t>
                      </a:r>
                      <a:endParaRPr lang="en-GB" sz="1050" dirty="0">
                        <a:effectLst/>
                      </a:endParaRPr>
                    </a:p>
                  </a:txBody>
                  <a:tcPr marL="2193" marR="2193" marT="2193" marB="2193" anchor="ctr">
                    <a:lnL>
                      <a:noFill/>
                    </a:lnL>
                    <a:lnR>
                      <a:noFill/>
                    </a:lnR>
                    <a:lnT>
                      <a:noFill/>
                    </a:lnT>
                    <a:lnB>
                      <a:noFill/>
                    </a:lnB>
                    <a:solidFill>
                      <a:srgbClr val="CCFFCC"/>
                    </a:solidFill>
                  </a:tcPr>
                </a:tc>
              </a:tr>
              <a:tr h="130692">
                <a:tc>
                  <a:txBody>
                    <a:bodyPr/>
                    <a:lstStyle/>
                    <a:p>
                      <a:r>
                        <a:rPr lang="en-GB" sz="1050"/>
                        <a:t>Flash Memory </a:t>
                      </a:r>
                    </a:p>
                  </a:txBody>
                  <a:tcPr marL="2193" marR="2193" marT="2193" marB="2193" anchor="ctr">
                    <a:lnL>
                      <a:noFill/>
                    </a:lnL>
                    <a:lnR>
                      <a:noFill/>
                    </a:lnR>
                    <a:lnT>
                      <a:noFill/>
                    </a:lnT>
                    <a:lnB>
                      <a:noFill/>
                    </a:lnB>
                  </a:tcPr>
                </a:tc>
                <a:tc>
                  <a:txBody>
                    <a:bodyPr/>
                    <a:lstStyle/>
                    <a:p>
                      <a:pPr algn="l"/>
                      <a:r>
                        <a:rPr lang="en-GB" sz="1050" dirty="0">
                          <a:effectLst/>
                        </a:rPr>
                        <a:t>8GB Flash </a:t>
                      </a:r>
                      <a:r>
                        <a:rPr lang="en-GB" sz="1050" dirty="0" smtClean="0">
                          <a:effectLst/>
                        </a:rPr>
                        <a:t>Memory</a:t>
                      </a:r>
                      <a:endParaRPr lang="en-GB" sz="1050" dirty="0">
                        <a:effectLst/>
                      </a:endParaRPr>
                    </a:p>
                  </a:txBody>
                  <a:tcPr marL="2193" marR="2193" marT="2193" marB="2193" anchor="ctr">
                    <a:lnL>
                      <a:noFill/>
                    </a:lnL>
                    <a:lnR>
                      <a:noFill/>
                    </a:lnR>
                    <a:lnT>
                      <a:noFill/>
                    </a:lnT>
                    <a:lnB>
                      <a:noFill/>
                    </a:lnB>
                    <a:solidFill>
                      <a:srgbClr val="CCFFCC"/>
                    </a:solidFill>
                  </a:tcPr>
                </a:tc>
              </a:tr>
              <a:tr h="320150">
                <a:tc>
                  <a:txBody>
                    <a:bodyPr/>
                    <a:lstStyle/>
                    <a:p>
                      <a:r>
                        <a:rPr lang="en-GB" sz="1050" dirty="0"/>
                        <a:t>CPU</a:t>
                      </a:r>
                      <a:br>
                        <a:rPr lang="en-GB" sz="1050" dirty="0"/>
                      </a:br>
                      <a:endParaRPr lang="en-GB" sz="1050" dirty="0"/>
                    </a:p>
                  </a:txBody>
                  <a:tcPr marL="2193" marR="2193" marT="2193" marB="2193" anchor="ctr">
                    <a:lnL>
                      <a:noFill/>
                    </a:lnL>
                    <a:lnR>
                      <a:noFill/>
                    </a:lnR>
                    <a:lnT>
                      <a:noFill/>
                    </a:lnT>
                    <a:lnB>
                      <a:noFill/>
                    </a:lnB>
                  </a:tcPr>
                </a:tc>
                <a:tc>
                  <a:txBody>
                    <a:bodyPr/>
                    <a:lstStyle/>
                    <a:p>
                      <a:pPr algn="l"/>
                      <a:r>
                        <a:rPr lang="en-GB" sz="1050" dirty="0">
                          <a:effectLst/>
                        </a:rPr>
                        <a:t>8 Core AMD custom </a:t>
                      </a:r>
                      <a:r>
                        <a:rPr lang="en-GB" sz="1050" dirty="0" smtClean="0">
                          <a:effectLst/>
                        </a:rPr>
                        <a:t>CPU - Frequency</a:t>
                      </a:r>
                      <a:r>
                        <a:rPr lang="en-GB" sz="1050" dirty="0">
                          <a:effectLst/>
                        </a:rPr>
                        <a:t>: 1.75 </a:t>
                      </a:r>
                      <a:r>
                        <a:rPr lang="en-GB" sz="1050" dirty="0" smtClean="0">
                          <a:effectLst/>
                        </a:rPr>
                        <a:t>GHz</a:t>
                      </a:r>
                      <a:endParaRPr lang="en-GB" sz="1050" dirty="0">
                        <a:effectLst/>
                      </a:endParaRPr>
                    </a:p>
                  </a:txBody>
                  <a:tcPr marL="2193" marR="2193" marT="2193" marB="2193" anchor="ctr">
                    <a:lnL>
                      <a:noFill/>
                    </a:lnL>
                    <a:lnR>
                      <a:noFill/>
                    </a:lnR>
                    <a:lnT>
                      <a:noFill/>
                    </a:lnT>
                    <a:lnB>
                      <a:noFill/>
                    </a:lnB>
                    <a:solidFill>
                      <a:srgbClr val="CCFFCC"/>
                    </a:solidFill>
                  </a:tcPr>
                </a:tc>
              </a:tr>
              <a:tr h="383303">
                <a:tc>
                  <a:txBody>
                    <a:bodyPr/>
                    <a:lstStyle/>
                    <a:p>
                      <a:r>
                        <a:rPr lang="en-GB" sz="1050"/>
                        <a:t>GPU  </a:t>
                      </a:r>
                    </a:p>
                  </a:txBody>
                  <a:tcPr marL="2193" marR="2193" marT="2193" marB="2193" anchor="ctr">
                    <a:lnL>
                      <a:noFill/>
                    </a:lnL>
                    <a:lnR>
                      <a:noFill/>
                    </a:lnR>
                    <a:lnT>
                      <a:noFill/>
                    </a:lnT>
                    <a:lnB>
                      <a:noFill/>
                    </a:lnB>
                  </a:tcPr>
                </a:tc>
                <a:tc>
                  <a:txBody>
                    <a:bodyPr/>
                    <a:lstStyle/>
                    <a:p>
                      <a:pPr algn="l"/>
                      <a:r>
                        <a:rPr lang="en-GB" sz="1050" dirty="0">
                          <a:effectLst/>
                        </a:rPr>
                        <a:t>Clock Speed: 853 MHz(originally 800 MHz)</a:t>
                      </a:r>
                      <a:br>
                        <a:rPr lang="en-GB" sz="1050" dirty="0">
                          <a:effectLst/>
                        </a:rPr>
                      </a:br>
                      <a:r>
                        <a:rPr lang="en-GB" sz="1050" dirty="0">
                          <a:effectLst/>
                        </a:rPr>
                        <a:t>Shader Cores: </a:t>
                      </a:r>
                      <a:r>
                        <a:rPr lang="en-GB" sz="1050" dirty="0" smtClean="0">
                          <a:effectLst/>
                        </a:rPr>
                        <a:t>768 - Peak </a:t>
                      </a:r>
                      <a:r>
                        <a:rPr lang="en-GB" sz="1050" dirty="0">
                          <a:effectLst/>
                        </a:rPr>
                        <a:t>Throughput: 1.23 </a:t>
                      </a:r>
                      <a:r>
                        <a:rPr lang="en-GB" sz="1050" dirty="0" smtClean="0">
                          <a:effectLst/>
                        </a:rPr>
                        <a:t>TFLOPS</a:t>
                      </a:r>
                      <a:endParaRPr lang="en-GB" sz="1050" dirty="0">
                        <a:effectLst/>
                      </a:endParaRPr>
                    </a:p>
                  </a:txBody>
                  <a:tcPr marL="2193" marR="2193" marT="2193" marB="2193" anchor="ctr">
                    <a:lnL>
                      <a:noFill/>
                    </a:lnL>
                    <a:lnR>
                      <a:noFill/>
                    </a:lnR>
                    <a:lnT>
                      <a:noFill/>
                    </a:lnT>
                    <a:lnB>
                      <a:noFill/>
                    </a:lnB>
                    <a:solidFill>
                      <a:srgbClr val="CCFFCC"/>
                    </a:solidFill>
                  </a:tcPr>
                </a:tc>
              </a:tr>
              <a:tr h="256997">
                <a:tc>
                  <a:txBody>
                    <a:bodyPr/>
                    <a:lstStyle/>
                    <a:p>
                      <a:r>
                        <a:rPr lang="en-GB" sz="1050"/>
                        <a:t>Storage </a:t>
                      </a:r>
                    </a:p>
                  </a:txBody>
                  <a:tcPr marL="2193" marR="2193" marT="2193" marB="2193" anchor="ctr">
                    <a:lnL>
                      <a:noFill/>
                    </a:lnL>
                    <a:lnR>
                      <a:noFill/>
                    </a:lnR>
                    <a:lnT>
                      <a:noFill/>
                    </a:lnT>
                    <a:lnB>
                      <a:noFill/>
                    </a:lnB>
                  </a:tcPr>
                </a:tc>
                <a:tc>
                  <a:txBody>
                    <a:bodyPr/>
                    <a:lstStyle/>
                    <a:p>
                      <a:pPr algn="l"/>
                      <a:r>
                        <a:rPr lang="en-GB" sz="1050" dirty="0">
                          <a:effectLst/>
                        </a:rPr>
                        <a:t>500 GB Hard Drive non-replaceable, External Hard Drive support coming[n] </a:t>
                      </a:r>
                    </a:p>
                  </a:txBody>
                  <a:tcPr marL="2193" marR="2193" marT="2193" marB="2193" anchor="ctr">
                    <a:lnL>
                      <a:noFill/>
                    </a:lnL>
                    <a:lnR>
                      <a:noFill/>
                    </a:lnR>
                    <a:lnT>
                      <a:noFill/>
                    </a:lnT>
                    <a:lnB>
                      <a:noFill/>
                    </a:lnB>
                    <a:solidFill>
                      <a:srgbClr val="CCFFCC"/>
                    </a:solidFill>
                  </a:tcPr>
                </a:tc>
              </a:tr>
              <a:tr h="256997">
                <a:tc>
                  <a:txBody>
                    <a:bodyPr/>
                    <a:lstStyle/>
                    <a:p>
                      <a:r>
                        <a:rPr lang="en-GB" sz="1050" dirty="0"/>
                        <a:t>Second Screen</a:t>
                      </a:r>
                      <a:br>
                        <a:rPr lang="en-GB" sz="1050" dirty="0"/>
                      </a:br>
                      <a:endParaRPr lang="en-GB" sz="1050" dirty="0"/>
                    </a:p>
                  </a:txBody>
                  <a:tcPr marL="2193" marR="2193" marT="2193" marB="2193" anchor="ctr">
                    <a:lnL>
                      <a:noFill/>
                    </a:lnL>
                    <a:lnR>
                      <a:noFill/>
                    </a:lnR>
                    <a:lnT>
                      <a:noFill/>
                    </a:lnT>
                    <a:lnB>
                      <a:noFill/>
                    </a:lnB>
                  </a:tcPr>
                </a:tc>
                <a:tc>
                  <a:txBody>
                    <a:bodyPr/>
                    <a:lstStyle/>
                    <a:p>
                      <a:pPr algn="l"/>
                      <a:r>
                        <a:rPr lang="en-GB" sz="1050" dirty="0">
                          <a:effectLst/>
                        </a:rPr>
                        <a:t>SmartGlass App on Android, iOS, Windows Phone and Windows </a:t>
                      </a:r>
                      <a:r>
                        <a:rPr lang="en-GB" sz="1050" dirty="0" smtClean="0">
                          <a:effectLst/>
                        </a:rPr>
                        <a:t>8</a:t>
                      </a:r>
                      <a:endParaRPr lang="en-GB" sz="1050" dirty="0">
                        <a:effectLst/>
                      </a:endParaRPr>
                    </a:p>
                  </a:txBody>
                  <a:tcPr marL="2193" marR="2193" marT="2193" marB="2193" anchor="ctr">
                    <a:lnL>
                      <a:noFill/>
                    </a:lnL>
                    <a:lnR>
                      <a:noFill/>
                    </a:lnR>
                    <a:lnT>
                      <a:noFill/>
                    </a:lnT>
                    <a:lnB>
                      <a:noFill/>
                    </a:lnB>
                    <a:solidFill>
                      <a:srgbClr val="CCFFCC"/>
                    </a:solidFill>
                  </a:tcPr>
                </a:tc>
              </a:tr>
              <a:tr h="67539">
                <a:tc>
                  <a:txBody>
                    <a:bodyPr/>
                    <a:lstStyle/>
                    <a:p>
                      <a:r>
                        <a:rPr lang="en-GB" sz="1050"/>
                        <a:t>Cloud Storage </a:t>
                      </a:r>
                    </a:p>
                  </a:txBody>
                  <a:tcPr marL="2193" marR="2193" marT="2193" marB="2193" anchor="ctr">
                    <a:lnL>
                      <a:noFill/>
                    </a:lnL>
                    <a:lnR>
                      <a:noFill/>
                    </a:lnR>
                    <a:lnT>
                      <a:noFill/>
                    </a:lnT>
                    <a:lnB>
                      <a:noFill/>
                    </a:lnB>
                  </a:tcPr>
                </a:tc>
                <a:tc>
                  <a:txBody>
                    <a:bodyPr/>
                    <a:lstStyle/>
                    <a:p>
                      <a:pPr algn="l"/>
                      <a:r>
                        <a:rPr lang="en-GB" sz="1050" dirty="0" smtClean="0">
                          <a:effectLst/>
                        </a:rPr>
                        <a:t>Yes</a:t>
                      </a:r>
                      <a:endParaRPr lang="en-GB" sz="1050" dirty="0">
                        <a:effectLst/>
                      </a:endParaRPr>
                    </a:p>
                  </a:txBody>
                  <a:tcPr marL="2193" marR="2193" marT="2193" marB="2193" anchor="ctr">
                    <a:lnL>
                      <a:noFill/>
                    </a:lnL>
                    <a:lnR>
                      <a:noFill/>
                    </a:lnR>
                    <a:lnT>
                      <a:noFill/>
                    </a:lnT>
                    <a:lnB>
                      <a:noFill/>
                    </a:lnB>
                    <a:solidFill>
                      <a:srgbClr val="CCFFCC"/>
                    </a:solidFill>
                  </a:tcPr>
                </a:tc>
              </a:tr>
              <a:tr h="130692">
                <a:tc>
                  <a:txBody>
                    <a:bodyPr/>
                    <a:lstStyle/>
                    <a:p>
                      <a:r>
                        <a:rPr lang="en-GB" sz="1050"/>
                        <a:t>Mandatory Game Installs </a:t>
                      </a:r>
                    </a:p>
                  </a:txBody>
                  <a:tcPr marL="2193" marR="2193" marT="2193" marB="2193" anchor="ctr">
                    <a:lnL>
                      <a:noFill/>
                    </a:lnL>
                    <a:lnR>
                      <a:noFill/>
                    </a:lnR>
                    <a:lnT>
                      <a:noFill/>
                    </a:lnT>
                    <a:lnB>
                      <a:noFill/>
                    </a:lnB>
                  </a:tcPr>
                </a:tc>
                <a:tc>
                  <a:txBody>
                    <a:bodyPr/>
                    <a:lstStyle/>
                    <a:p>
                      <a:pPr algn="l"/>
                      <a:r>
                        <a:rPr lang="en-GB" sz="1050" dirty="0" smtClean="0">
                          <a:effectLst/>
                        </a:rPr>
                        <a:t>Yes</a:t>
                      </a:r>
                      <a:endParaRPr lang="en-GB" sz="1050" dirty="0">
                        <a:effectLst/>
                      </a:endParaRPr>
                    </a:p>
                  </a:txBody>
                  <a:tcPr marL="2193" marR="2193" marT="2193" marB="2193" anchor="ctr">
                    <a:lnL>
                      <a:noFill/>
                    </a:lnL>
                    <a:lnR>
                      <a:noFill/>
                    </a:lnR>
                    <a:lnT>
                      <a:noFill/>
                    </a:lnT>
                    <a:lnB>
                      <a:noFill/>
                    </a:lnB>
                    <a:solidFill>
                      <a:srgbClr val="CCFFCC"/>
                    </a:solidFill>
                  </a:tcPr>
                </a:tc>
              </a:tr>
              <a:tr h="193844">
                <a:tc>
                  <a:txBody>
                    <a:bodyPr/>
                    <a:lstStyle/>
                    <a:p>
                      <a:r>
                        <a:rPr lang="en-GB" sz="1050"/>
                        <a:t>Required Internet Connection </a:t>
                      </a:r>
                    </a:p>
                  </a:txBody>
                  <a:tcPr marL="2193" marR="2193" marT="2193" marB="2193" anchor="ctr">
                    <a:lnL>
                      <a:noFill/>
                    </a:lnL>
                    <a:lnR>
                      <a:noFill/>
                    </a:lnR>
                    <a:lnT>
                      <a:noFill/>
                    </a:lnT>
                    <a:lnB>
                      <a:noFill/>
                    </a:lnB>
                  </a:tcPr>
                </a:tc>
                <a:tc>
                  <a:txBody>
                    <a:bodyPr/>
                    <a:lstStyle/>
                    <a:p>
                      <a:pPr algn="l"/>
                      <a:r>
                        <a:rPr lang="en-GB" sz="1050" dirty="0">
                          <a:effectLst/>
                        </a:rPr>
                        <a:t>After Day One patch, </a:t>
                      </a:r>
                      <a:r>
                        <a:rPr lang="en-GB" sz="1050" dirty="0" smtClean="0">
                          <a:effectLst/>
                        </a:rPr>
                        <a:t>No</a:t>
                      </a:r>
                      <a:endParaRPr lang="en-GB" sz="1050" dirty="0">
                        <a:effectLst/>
                      </a:endParaRPr>
                    </a:p>
                  </a:txBody>
                  <a:tcPr marL="2193" marR="2193" marT="2193" marB="2193" anchor="ctr">
                    <a:lnL>
                      <a:noFill/>
                    </a:lnL>
                    <a:lnR>
                      <a:noFill/>
                    </a:lnR>
                    <a:lnT>
                      <a:noFill/>
                    </a:lnT>
                    <a:lnB>
                      <a:noFill/>
                    </a:lnB>
                    <a:solidFill>
                      <a:srgbClr val="CCFFCC"/>
                    </a:solidFill>
                  </a:tcPr>
                </a:tc>
              </a:tr>
              <a:tr h="256997">
                <a:tc>
                  <a:txBody>
                    <a:bodyPr/>
                    <a:lstStyle/>
                    <a:p>
                      <a:r>
                        <a:rPr lang="en-GB" sz="1050" dirty="0"/>
                        <a:t>Backwards Compatibility </a:t>
                      </a:r>
                    </a:p>
                  </a:txBody>
                  <a:tcPr marL="2193" marR="2193" marT="2193" marB="2193" anchor="ctr">
                    <a:lnL>
                      <a:noFill/>
                    </a:lnL>
                    <a:lnR>
                      <a:noFill/>
                    </a:lnR>
                    <a:lnT>
                      <a:noFill/>
                    </a:lnT>
                    <a:lnB>
                      <a:noFill/>
                    </a:lnB>
                  </a:tcPr>
                </a:tc>
                <a:tc>
                  <a:txBody>
                    <a:bodyPr/>
                    <a:lstStyle/>
                    <a:p>
                      <a:pPr algn="l"/>
                      <a:r>
                        <a:rPr lang="en-GB" sz="1050" dirty="0">
                          <a:effectLst/>
                        </a:rPr>
                        <a:t>None, Microsoft is exploring </a:t>
                      </a:r>
                      <a:r>
                        <a:rPr lang="en-GB" sz="1050" dirty="0" smtClean="0">
                          <a:effectLst/>
                        </a:rPr>
                        <a:t>possibilities.</a:t>
                      </a:r>
                      <a:endParaRPr lang="en-GB" sz="1050" dirty="0">
                        <a:effectLst/>
                      </a:endParaRPr>
                    </a:p>
                  </a:txBody>
                  <a:tcPr marL="2193" marR="2193" marT="2193" marB="2193" anchor="ctr">
                    <a:lnL>
                      <a:noFill/>
                    </a:lnL>
                    <a:lnR>
                      <a:noFill/>
                    </a:lnR>
                    <a:lnT>
                      <a:noFill/>
                    </a:lnT>
                    <a:lnB>
                      <a:noFill/>
                    </a:lnB>
                    <a:solidFill>
                      <a:srgbClr val="CCFFCC"/>
                    </a:solidFill>
                  </a:tcPr>
                </a:tc>
              </a:tr>
              <a:tr h="193844">
                <a:tc>
                  <a:txBody>
                    <a:bodyPr/>
                    <a:lstStyle/>
                    <a:p>
                      <a:r>
                        <a:rPr lang="en-GB" sz="1050"/>
                        <a:t>Cross Game Chat </a:t>
                      </a:r>
                    </a:p>
                  </a:txBody>
                  <a:tcPr marL="2193" marR="2193" marT="2193" marB="2193" anchor="ctr">
                    <a:lnL>
                      <a:noFill/>
                    </a:lnL>
                    <a:lnR>
                      <a:noFill/>
                    </a:lnR>
                    <a:lnT>
                      <a:noFill/>
                    </a:lnT>
                    <a:lnB>
                      <a:noFill/>
                    </a:lnB>
                  </a:tcPr>
                </a:tc>
                <a:tc>
                  <a:txBody>
                    <a:bodyPr/>
                    <a:lstStyle/>
                    <a:p>
                      <a:pPr algn="l"/>
                      <a:r>
                        <a:rPr lang="en-GB" sz="1050" dirty="0">
                          <a:effectLst/>
                        </a:rPr>
                        <a:t>Skype, Party Chat [n</a:t>
                      </a:r>
                      <a:r>
                        <a:rPr lang="en-GB" sz="1050" dirty="0" smtClean="0">
                          <a:effectLst/>
                        </a:rPr>
                        <a:t>]</a:t>
                      </a:r>
                      <a:endParaRPr lang="en-GB" sz="1050" dirty="0">
                        <a:effectLst/>
                      </a:endParaRPr>
                    </a:p>
                  </a:txBody>
                  <a:tcPr marL="2193" marR="2193" marT="2193" marB="2193" anchor="ctr">
                    <a:lnL>
                      <a:noFill/>
                    </a:lnL>
                    <a:lnR>
                      <a:noFill/>
                    </a:lnR>
                    <a:lnT>
                      <a:noFill/>
                    </a:lnT>
                    <a:lnB>
                      <a:noFill/>
                    </a:lnB>
                    <a:solidFill>
                      <a:srgbClr val="CCFFCC"/>
                    </a:solidFill>
                  </a:tcPr>
                </a:tc>
              </a:tr>
              <a:tr h="67539">
                <a:tc>
                  <a:txBody>
                    <a:bodyPr/>
                    <a:lstStyle/>
                    <a:p>
                      <a:r>
                        <a:rPr lang="en-GB" sz="1050"/>
                        <a:t>Motion Control </a:t>
                      </a:r>
                    </a:p>
                  </a:txBody>
                  <a:tcPr marL="2193" marR="2193" marT="2193" marB="2193" anchor="ctr">
                    <a:lnL>
                      <a:noFill/>
                    </a:lnL>
                    <a:lnR>
                      <a:noFill/>
                    </a:lnR>
                    <a:lnT>
                      <a:noFill/>
                    </a:lnT>
                    <a:lnB>
                      <a:noFill/>
                    </a:lnB>
                  </a:tcPr>
                </a:tc>
                <a:tc>
                  <a:txBody>
                    <a:bodyPr/>
                    <a:lstStyle/>
                    <a:p>
                      <a:pPr algn="l"/>
                      <a:r>
                        <a:rPr lang="en-GB" sz="1050" dirty="0">
                          <a:effectLst/>
                        </a:rPr>
                        <a:t>Kinect </a:t>
                      </a:r>
                      <a:r>
                        <a:rPr lang="en-GB" sz="1050" dirty="0" smtClean="0">
                          <a:effectLst/>
                        </a:rPr>
                        <a:t>2</a:t>
                      </a:r>
                      <a:endParaRPr lang="en-GB" sz="1050" dirty="0">
                        <a:effectLst/>
                      </a:endParaRPr>
                    </a:p>
                  </a:txBody>
                  <a:tcPr marL="2193" marR="2193" marT="2193" marB="2193" anchor="ctr">
                    <a:lnL>
                      <a:noFill/>
                    </a:lnL>
                    <a:lnR>
                      <a:noFill/>
                    </a:lnR>
                    <a:lnT>
                      <a:noFill/>
                    </a:lnT>
                    <a:lnB>
                      <a:noFill/>
                    </a:lnB>
                    <a:solidFill>
                      <a:srgbClr val="CCFFCC"/>
                    </a:solidFill>
                  </a:tcPr>
                </a:tc>
              </a:tr>
              <a:tr h="130692">
                <a:tc>
                  <a:txBody>
                    <a:bodyPr/>
                    <a:lstStyle/>
                    <a:p>
                      <a:r>
                        <a:rPr lang="en-GB" sz="1050"/>
                        <a:t>Voice Commands </a:t>
                      </a:r>
                    </a:p>
                  </a:txBody>
                  <a:tcPr marL="2193" marR="2193" marT="2193" marB="2193" anchor="ctr">
                    <a:lnL>
                      <a:noFill/>
                    </a:lnL>
                    <a:lnR>
                      <a:noFill/>
                    </a:lnR>
                    <a:lnT>
                      <a:noFill/>
                    </a:lnT>
                    <a:lnB>
                      <a:noFill/>
                    </a:lnB>
                  </a:tcPr>
                </a:tc>
                <a:tc>
                  <a:txBody>
                    <a:bodyPr/>
                    <a:lstStyle/>
                    <a:p>
                      <a:pPr algn="l"/>
                      <a:r>
                        <a:rPr lang="en-GB" sz="1050" dirty="0">
                          <a:effectLst/>
                        </a:rPr>
                        <a:t>Yes, Kinect 2 is needed</a:t>
                      </a:r>
                      <a:r>
                        <a:rPr lang="en-GB" sz="1050" dirty="0" smtClean="0">
                          <a:effectLst/>
                        </a:rPr>
                        <a:t>.</a:t>
                      </a:r>
                      <a:endParaRPr lang="en-GB" sz="1050" dirty="0">
                        <a:effectLst/>
                      </a:endParaRPr>
                    </a:p>
                  </a:txBody>
                  <a:tcPr marL="2193" marR="2193" marT="2193" marB="2193" anchor="ctr">
                    <a:lnL>
                      <a:noFill/>
                    </a:lnL>
                    <a:lnR>
                      <a:noFill/>
                    </a:lnR>
                    <a:lnT>
                      <a:noFill/>
                    </a:lnT>
                    <a:lnB>
                      <a:noFill/>
                    </a:lnB>
                    <a:solidFill>
                      <a:srgbClr val="CCFFCC"/>
                    </a:solidFill>
                  </a:tcPr>
                </a:tc>
              </a:tr>
              <a:tr h="256997">
                <a:tc>
                  <a:txBody>
                    <a:bodyPr/>
                    <a:lstStyle/>
                    <a:p>
                      <a:r>
                        <a:rPr lang="en-GB" sz="1050"/>
                        <a:t>Subscription Service </a:t>
                      </a:r>
                    </a:p>
                  </a:txBody>
                  <a:tcPr marL="2193" marR="2193" marT="2193" marB="2193" anchor="ctr">
                    <a:lnL>
                      <a:noFill/>
                    </a:lnL>
                    <a:lnR>
                      <a:noFill/>
                    </a:lnR>
                    <a:lnT>
                      <a:noFill/>
                    </a:lnT>
                    <a:lnB>
                      <a:noFill/>
                    </a:lnB>
                  </a:tcPr>
                </a:tc>
                <a:tc>
                  <a:txBody>
                    <a:bodyPr/>
                    <a:lstStyle/>
                    <a:p>
                      <a:pPr algn="l"/>
                      <a:r>
                        <a:rPr lang="en-GB" sz="1050" dirty="0">
                          <a:effectLst/>
                        </a:rPr>
                        <a:t>Xbox </a:t>
                      </a:r>
                      <a:r>
                        <a:rPr lang="en-GB" sz="1050" dirty="0" smtClean="0">
                          <a:effectLst/>
                        </a:rPr>
                        <a:t>Live</a:t>
                      </a:r>
                      <a:r>
                        <a:rPr lang="en-GB" sz="1050" dirty="0">
                          <a:effectLst/>
                        </a:rPr>
                        <a:t/>
                      </a:r>
                      <a:br>
                        <a:rPr lang="en-GB" sz="1050" dirty="0">
                          <a:effectLst/>
                        </a:rPr>
                      </a:br>
                      <a:r>
                        <a:rPr lang="en-GB" sz="1050" dirty="0">
                          <a:effectLst/>
                        </a:rPr>
                        <a:t>Required for Online Play </a:t>
                      </a:r>
                    </a:p>
                  </a:txBody>
                  <a:tcPr marL="2193" marR="2193" marT="2193" marB="2193" anchor="ctr">
                    <a:lnL>
                      <a:noFill/>
                    </a:lnL>
                    <a:lnR>
                      <a:noFill/>
                    </a:lnR>
                    <a:lnT>
                      <a:noFill/>
                    </a:lnT>
                    <a:lnB>
                      <a:noFill/>
                    </a:lnB>
                    <a:solidFill>
                      <a:srgbClr val="CCFFCC"/>
                    </a:solidFill>
                  </a:tcPr>
                </a:tc>
              </a:tr>
              <a:tr h="67539">
                <a:tc>
                  <a:txBody>
                    <a:bodyPr/>
                    <a:lstStyle/>
                    <a:p>
                      <a:r>
                        <a:rPr lang="en-GB" sz="1050"/>
                        <a:t>USB </a:t>
                      </a:r>
                    </a:p>
                  </a:txBody>
                  <a:tcPr marL="2193" marR="2193" marT="2193" marB="2193" anchor="ctr">
                    <a:lnL>
                      <a:noFill/>
                    </a:lnL>
                    <a:lnR>
                      <a:noFill/>
                    </a:lnR>
                    <a:lnT>
                      <a:noFill/>
                    </a:lnT>
                    <a:lnB>
                      <a:noFill/>
                    </a:lnB>
                  </a:tcPr>
                </a:tc>
                <a:tc>
                  <a:txBody>
                    <a:bodyPr/>
                    <a:lstStyle/>
                    <a:p>
                      <a:pPr algn="l"/>
                      <a:r>
                        <a:rPr lang="en-GB" sz="1050" dirty="0">
                          <a:effectLst/>
                        </a:rPr>
                        <a:t>USB </a:t>
                      </a:r>
                      <a:r>
                        <a:rPr lang="en-GB" sz="1050" dirty="0" smtClean="0">
                          <a:effectLst/>
                        </a:rPr>
                        <a:t>3.0</a:t>
                      </a:r>
                      <a:endParaRPr lang="en-GB" sz="1050" dirty="0">
                        <a:effectLst/>
                      </a:endParaRPr>
                    </a:p>
                  </a:txBody>
                  <a:tcPr marL="2193" marR="2193" marT="2193" marB="2193" anchor="ctr">
                    <a:lnL>
                      <a:noFill/>
                    </a:lnL>
                    <a:lnR>
                      <a:noFill/>
                    </a:lnR>
                    <a:lnT>
                      <a:noFill/>
                    </a:lnT>
                    <a:lnB>
                      <a:noFill/>
                    </a:lnB>
                    <a:solidFill>
                      <a:srgbClr val="CCFFCC"/>
                    </a:solidFill>
                  </a:tcPr>
                </a:tc>
              </a:tr>
              <a:tr h="134361">
                <a:tc>
                  <a:txBody>
                    <a:bodyPr/>
                    <a:lstStyle/>
                    <a:p>
                      <a:r>
                        <a:rPr lang="en-GB" sz="1050"/>
                        <a:t>Live Streaming </a:t>
                      </a:r>
                    </a:p>
                  </a:txBody>
                  <a:tcPr marL="2193" marR="2193" marT="2193" marB="2193" anchor="ctr">
                    <a:lnL>
                      <a:noFill/>
                    </a:lnL>
                    <a:lnR>
                      <a:noFill/>
                    </a:lnR>
                    <a:lnT>
                      <a:noFill/>
                    </a:lnT>
                    <a:lnB>
                      <a:noFill/>
                    </a:lnB>
                  </a:tcPr>
                </a:tc>
                <a:tc>
                  <a:txBody>
                    <a:bodyPr/>
                    <a:lstStyle/>
                    <a:p>
                      <a:pPr algn="l"/>
                      <a:r>
                        <a:rPr lang="en-GB" sz="1050" dirty="0">
                          <a:effectLst/>
                        </a:rPr>
                        <a:t>Yes, With </a:t>
                      </a:r>
                      <a:r>
                        <a:rPr lang="en-GB" sz="1050" dirty="0" smtClean="0">
                          <a:effectLst/>
                        </a:rPr>
                        <a:t>Twitch.TV</a:t>
                      </a:r>
                      <a:endParaRPr lang="en-GB" sz="1050" dirty="0">
                        <a:effectLst/>
                      </a:endParaRPr>
                    </a:p>
                  </a:txBody>
                  <a:tcPr marL="2193" marR="2193" marT="2193" marB="2193" anchor="ctr">
                    <a:lnL>
                      <a:noFill/>
                    </a:lnL>
                    <a:lnR>
                      <a:noFill/>
                    </a:lnR>
                    <a:lnT>
                      <a:noFill/>
                    </a:lnT>
                    <a:lnB>
                      <a:noFill/>
                    </a:lnB>
                    <a:solidFill>
                      <a:srgbClr val="CCFFCC"/>
                    </a:solidFill>
                  </a:tcPr>
                </a:tc>
              </a:tr>
              <a:tr h="71679">
                <a:tc>
                  <a:txBody>
                    <a:bodyPr/>
                    <a:lstStyle/>
                    <a:p>
                      <a:r>
                        <a:rPr lang="en-GB" sz="1050"/>
                        <a:t>Reputation Preservation </a:t>
                      </a:r>
                    </a:p>
                  </a:txBody>
                  <a:tcPr marL="2193" marR="2193" marT="2193" marB="2193" anchor="ctr">
                    <a:lnL>
                      <a:noFill/>
                    </a:lnL>
                    <a:lnR>
                      <a:noFill/>
                    </a:lnR>
                    <a:lnT>
                      <a:noFill/>
                    </a:lnT>
                    <a:lnB>
                      <a:noFill/>
                    </a:lnB>
                  </a:tcPr>
                </a:tc>
                <a:tc>
                  <a:txBody>
                    <a:bodyPr/>
                    <a:lstStyle/>
                    <a:p>
                      <a:pPr algn="l"/>
                      <a:r>
                        <a:rPr lang="en-GB" sz="1050" dirty="0">
                          <a:effectLst/>
                        </a:rPr>
                        <a:t>Achievements will be ported From Xbox 360. </a:t>
                      </a:r>
                    </a:p>
                  </a:txBody>
                  <a:tcPr marL="2193" marR="2193" marT="2193" marB="2193" anchor="ctr">
                    <a:lnL>
                      <a:noFill/>
                    </a:lnL>
                    <a:lnR>
                      <a:noFill/>
                    </a:lnR>
                    <a:lnT>
                      <a:noFill/>
                    </a:lnT>
                    <a:lnB>
                      <a:noFill/>
                    </a:lnB>
                    <a:solidFill>
                      <a:srgbClr val="CCFFCC"/>
                    </a:solidFill>
                  </a:tcPr>
                </a:tc>
              </a:tr>
              <a:tr h="218165">
                <a:tc>
                  <a:txBody>
                    <a:bodyPr/>
                    <a:lstStyle/>
                    <a:p>
                      <a:r>
                        <a:rPr lang="en-GB" sz="1050"/>
                        <a:t>Networking </a:t>
                      </a:r>
                    </a:p>
                  </a:txBody>
                  <a:tcPr marL="2193" marR="2193" marT="2193" marB="2193" anchor="ctr">
                    <a:lnL>
                      <a:noFill/>
                    </a:lnL>
                    <a:lnR>
                      <a:noFill/>
                    </a:lnR>
                    <a:lnT>
                      <a:noFill/>
                    </a:lnT>
                    <a:lnB>
                      <a:noFill/>
                    </a:lnB>
                  </a:tcPr>
                </a:tc>
                <a:tc>
                  <a:txBody>
                    <a:bodyPr/>
                    <a:lstStyle/>
                    <a:p>
                      <a:pPr algn="l"/>
                      <a:r>
                        <a:rPr lang="en-GB" sz="1050" dirty="0">
                          <a:effectLst/>
                        </a:rPr>
                        <a:t>Gigabit Ethernet, </a:t>
                      </a:r>
                      <a:r>
                        <a:rPr lang="en-GB" sz="1050" dirty="0" smtClean="0">
                          <a:effectLst/>
                        </a:rPr>
                        <a:t>Wi-Fi </a:t>
                      </a:r>
                      <a:r>
                        <a:rPr lang="en-GB" sz="1050" dirty="0">
                          <a:effectLst/>
                        </a:rPr>
                        <a:t>(A/B/G/N dual-band at 2.4ghz and 5ghz) includes </a:t>
                      </a:r>
                      <a:r>
                        <a:rPr lang="en-GB" sz="1050" dirty="0" smtClean="0">
                          <a:effectLst/>
                        </a:rPr>
                        <a:t>Wi-Fi </a:t>
                      </a:r>
                      <a:r>
                        <a:rPr lang="en-GB" sz="1050" dirty="0">
                          <a:effectLst/>
                        </a:rPr>
                        <a:t>Direct </a:t>
                      </a:r>
                      <a:r>
                        <a:rPr lang="en-GB" sz="1050" dirty="0" smtClean="0">
                          <a:effectLst/>
                        </a:rPr>
                        <a:t>support</a:t>
                      </a:r>
                      <a:endParaRPr lang="en-GB" sz="1050" dirty="0">
                        <a:effectLst/>
                      </a:endParaRPr>
                    </a:p>
                  </a:txBody>
                  <a:tcPr marL="2193" marR="2193" marT="2193" marB="2193" anchor="ctr">
                    <a:lnL>
                      <a:noFill/>
                    </a:lnL>
                    <a:lnR>
                      <a:noFill/>
                    </a:lnR>
                    <a:lnT>
                      <a:noFill/>
                    </a:lnT>
                    <a:lnB>
                      <a:noFill/>
                    </a:lnB>
                    <a:solidFill>
                      <a:srgbClr val="CCFFCC"/>
                    </a:solidFill>
                  </a:tcPr>
                </a:tc>
              </a:tr>
              <a:tr h="130692">
                <a:tc>
                  <a:txBody>
                    <a:bodyPr/>
                    <a:lstStyle/>
                    <a:p>
                      <a:r>
                        <a:rPr lang="en-GB" sz="1050" dirty="0"/>
                        <a:t>A/V </a:t>
                      </a:r>
                      <a:r>
                        <a:rPr lang="en-GB" sz="1050" dirty="0" err="1"/>
                        <a:t>Hookups</a:t>
                      </a:r>
                      <a:r>
                        <a:rPr lang="en-GB" sz="1050" dirty="0"/>
                        <a:t> </a:t>
                      </a:r>
                    </a:p>
                  </a:txBody>
                  <a:tcPr marL="2193" marR="2193" marT="2193" marB="2193" anchor="ctr">
                    <a:lnL>
                      <a:noFill/>
                    </a:lnL>
                    <a:lnR>
                      <a:noFill/>
                    </a:lnR>
                    <a:lnT>
                      <a:noFill/>
                    </a:lnT>
                    <a:lnB>
                      <a:noFill/>
                    </a:lnB>
                  </a:tcPr>
                </a:tc>
                <a:tc>
                  <a:txBody>
                    <a:bodyPr/>
                    <a:lstStyle/>
                    <a:p>
                      <a:pPr algn="l"/>
                      <a:r>
                        <a:rPr lang="en-GB" sz="1050" dirty="0">
                          <a:effectLst/>
                        </a:rPr>
                        <a:t>HDMI input and output (4K support) </a:t>
                      </a:r>
                    </a:p>
                  </a:txBody>
                  <a:tcPr marL="2193" marR="2193" marT="2193" marB="2193" anchor="ctr">
                    <a:lnL>
                      <a:noFill/>
                    </a:lnL>
                    <a:lnR>
                      <a:noFill/>
                    </a:lnR>
                    <a:lnT>
                      <a:noFill/>
                    </a:lnT>
                    <a:lnB>
                      <a:noFill/>
                    </a:lnB>
                    <a:solidFill>
                      <a:srgbClr val="CCFFCC"/>
                    </a:solidFill>
                  </a:tcPr>
                </a:tc>
              </a:tr>
              <a:tr h="67539">
                <a:tc>
                  <a:txBody>
                    <a:bodyPr/>
                    <a:lstStyle/>
                    <a:p>
                      <a:r>
                        <a:rPr lang="en-GB" sz="1050" dirty="0"/>
                        <a:t>API  </a:t>
                      </a:r>
                    </a:p>
                  </a:txBody>
                  <a:tcPr marL="2193" marR="2193" marT="2193" marB="2193" anchor="ctr">
                    <a:lnL>
                      <a:noFill/>
                    </a:lnL>
                    <a:lnR>
                      <a:noFill/>
                    </a:lnR>
                    <a:lnT>
                      <a:noFill/>
                    </a:lnT>
                    <a:lnB>
                      <a:noFill/>
                    </a:lnB>
                  </a:tcPr>
                </a:tc>
                <a:tc>
                  <a:txBody>
                    <a:bodyPr/>
                    <a:lstStyle/>
                    <a:p>
                      <a:pPr algn="l"/>
                      <a:r>
                        <a:rPr lang="en-GB" sz="1050" dirty="0">
                          <a:effectLst/>
                        </a:rPr>
                        <a:t>DirectX 11.1 </a:t>
                      </a:r>
                    </a:p>
                  </a:txBody>
                  <a:tcPr marL="2193" marR="2193" marT="2193" marB="2193" anchor="ctr">
                    <a:lnL>
                      <a:noFill/>
                    </a:lnL>
                    <a:lnR>
                      <a:noFill/>
                    </a:lnR>
                    <a:lnT>
                      <a:noFill/>
                    </a:lnT>
                    <a:lnB>
                      <a:noFill/>
                    </a:lnB>
                    <a:solidFill>
                      <a:srgbClr val="CCFFCC"/>
                    </a:solidFill>
                  </a:tcPr>
                </a:tc>
              </a:tr>
            </a:tbl>
          </a:graphicData>
        </a:graphic>
      </p:graphicFrame>
      <p:pic>
        <p:nvPicPr>
          <p:cNvPr id="8" name="Picture 2" descr="http://oyster.ignimgs.com/mediawiki/apis.ign.com/xbox-720/thumb/b/b4/2013-05-21_12_23_28-.png/468px-2013-05-21_12_23_2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9798" y="908721"/>
            <a:ext cx="3384690" cy="1656184"/>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p:cNvSpPr txBox="1">
            <a:spLocks/>
          </p:cNvSpPr>
          <p:nvPr/>
        </p:nvSpPr>
        <p:spPr>
          <a:xfrm>
            <a:off x="323528" y="188640"/>
            <a:ext cx="8640960" cy="576064"/>
          </a:xfrm>
          <a:prstGeom prst="rect">
            <a:avLst/>
          </a:prstGeom>
        </p:spPr>
        <p:txBody>
          <a:bodyPr vert="horz" rtlCol="0" anchor="ctr">
            <a:normAutofit fontScale="925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M</a:t>
            </a:r>
            <a:r>
              <a:rPr lang="en-GB" dirty="0" smtClean="0"/>
              <a:t>1.5 </a:t>
            </a:r>
            <a:r>
              <a:rPr lang="en-GB" dirty="0" smtClean="0"/>
              <a:t>- Platform types – Xbox One</a:t>
            </a:r>
            <a:endParaRPr lang="en-GB" dirty="0"/>
          </a:p>
        </p:txBody>
      </p:sp>
    </p:spTree>
    <p:extLst>
      <p:ext uri="{BB962C8B-B14F-4D97-AF65-F5344CB8AC3E}">
        <p14:creationId xmlns:p14="http://schemas.microsoft.com/office/powerpoint/2010/main" val="9627944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64704"/>
            <a:ext cx="8784976" cy="5688632"/>
          </a:xfrm>
        </p:spPr>
        <p:txBody>
          <a:bodyPr>
            <a:noAutofit/>
          </a:bodyPr>
          <a:lstStyle/>
          <a:p>
            <a:pPr marL="269875" indent="-255588"/>
            <a:r>
              <a:rPr lang="en-US" sz="1650" b="1" dirty="0" smtClean="0"/>
              <a:t>Manufacturer</a:t>
            </a:r>
            <a:r>
              <a:rPr lang="en-US" sz="1650" dirty="0" smtClean="0"/>
              <a:t> - Nintendo </a:t>
            </a:r>
          </a:p>
          <a:p>
            <a:pPr marL="269875" indent="-255588"/>
            <a:r>
              <a:rPr lang="en-US" sz="1650" b="1" dirty="0" smtClean="0"/>
              <a:t>Type</a:t>
            </a:r>
            <a:r>
              <a:rPr lang="en-US" sz="1650" dirty="0" smtClean="0"/>
              <a:t> - Video game console </a:t>
            </a:r>
          </a:p>
          <a:p>
            <a:pPr marL="269875" indent="-255588"/>
            <a:r>
              <a:rPr lang="en-US" sz="1650" b="1" dirty="0" smtClean="0"/>
              <a:t>Generation</a:t>
            </a:r>
            <a:r>
              <a:rPr lang="en-US" sz="1650" dirty="0" smtClean="0"/>
              <a:t> - Seventh generation </a:t>
            </a:r>
          </a:p>
          <a:p>
            <a:pPr marL="269875" indent="-255588"/>
            <a:r>
              <a:rPr lang="en-US" sz="1650" b="1" dirty="0" smtClean="0"/>
              <a:t>Retail availability </a:t>
            </a:r>
            <a:r>
              <a:rPr lang="en-US" sz="1650" dirty="0" smtClean="0"/>
              <a:t>- November 19, 2006</a:t>
            </a:r>
          </a:p>
          <a:p>
            <a:pPr marL="269875" indent="-255588"/>
            <a:r>
              <a:rPr lang="en-US" sz="1650" b="1" dirty="0" smtClean="0"/>
              <a:t>Units shipped </a:t>
            </a:r>
            <a:r>
              <a:rPr lang="en-US" sz="1650" dirty="0" smtClean="0"/>
              <a:t>Worldwide: 101 million </a:t>
            </a:r>
          </a:p>
          <a:p>
            <a:pPr marL="269875" indent="-255588"/>
            <a:r>
              <a:rPr lang="en-US" sz="1650" b="1" dirty="0" smtClean="0"/>
              <a:t>Media</a:t>
            </a:r>
            <a:r>
              <a:rPr lang="en-US" sz="1650" dirty="0" smtClean="0"/>
              <a:t> - 12 cm Wii Optical Disc 8 cm, Nintendo </a:t>
            </a:r>
            <a:br>
              <a:rPr lang="en-US" sz="1650" dirty="0" smtClean="0"/>
            </a:br>
            <a:r>
              <a:rPr lang="en-US" sz="1650" dirty="0" smtClean="0"/>
              <a:t>GameCube Game Disc</a:t>
            </a:r>
          </a:p>
          <a:p>
            <a:pPr marL="269875" indent="-255588"/>
            <a:r>
              <a:rPr lang="en-US" sz="1650" b="1" dirty="0" smtClean="0"/>
              <a:t>CPU</a:t>
            </a:r>
            <a:r>
              <a:rPr lang="en-US" sz="1650" dirty="0" smtClean="0"/>
              <a:t> - IBM PowerPC-based "Broadway" </a:t>
            </a:r>
          </a:p>
          <a:p>
            <a:pPr marL="269875" indent="-255588"/>
            <a:r>
              <a:rPr lang="en-US" sz="1650" b="1" dirty="0" smtClean="0"/>
              <a:t>Storage capacity </a:t>
            </a:r>
            <a:r>
              <a:rPr lang="en-US" sz="1650" dirty="0" smtClean="0"/>
              <a:t>- 512 MB Internal flash memory, SD card, SDHC card and</a:t>
            </a:r>
            <a:br>
              <a:rPr lang="en-US" sz="1650" dirty="0" smtClean="0"/>
            </a:br>
            <a:r>
              <a:rPr lang="en-US" sz="1650" dirty="0" smtClean="0"/>
              <a:t>Nintendo GameCube Memory Card </a:t>
            </a:r>
          </a:p>
          <a:p>
            <a:pPr marL="269875" indent="-255588"/>
            <a:r>
              <a:rPr lang="en-US" sz="1650" b="1" dirty="0" smtClean="0"/>
              <a:t>Graphics</a:t>
            </a:r>
            <a:r>
              <a:rPr lang="en-US" sz="1650" dirty="0" smtClean="0"/>
              <a:t> - ATI "Hollywood" </a:t>
            </a:r>
          </a:p>
          <a:p>
            <a:pPr marL="269875" indent="-255588"/>
            <a:r>
              <a:rPr lang="en-US" sz="1650" b="1" dirty="0" smtClean="0"/>
              <a:t>Controller input </a:t>
            </a:r>
            <a:r>
              <a:rPr lang="en-US" sz="1650" dirty="0" smtClean="0"/>
              <a:t>- Wii Remote, Wii Balance Board, Nintendo GameCube controller, Nintendo DS/</a:t>
            </a:r>
            <a:r>
              <a:rPr lang="en-US" sz="1650" dirty="0" err="1" smtClean="0"/>
              <a:t>DSi</a:t>
            </a:r>
            <a:endParaRPr lang="en-US" sz="1650" dirty="0" smtClean="0"/>
          </a:p>
          <a:p>
            <a:pPr marL="269875" indent="-255588"/>
            <a:r>
              <a:rPr lang="en-US" sz="1650" b="1" dirty="0" smtClean="0"/>
              <a:t>Connectivity</a:t>
            </a:r>
            <a:r>
              <a:rPr lang="en-US" sz="1650" dirty="0" smtClean="0"/>
              <a:t> - Wi-Fi Bluetooth, 2 × USB 2.0, LAN Adapter (via USB) Online services Nintendo Wi-Fi Connection WiiConnect24 Wii Shop Channel</a:t>
            </a:r>
          </a:p>
          <a:p>
            <a:pPr marL="269875" indent="-255588"/>
            <a:r>
              <a:rPr lang="en-US" sz="1650" b="1" dirty="0" smtClean="0"/>
              <a:t>Best-selling game </a:t>
            </a:r>
            <a:r>
              <a:rPr lang="en-US" sz="1650" dirty="0" smtClean="0"/>
              <a:t>- </a:t>
            </a:r>
            <a:r>
              <a:rPr lang="en-US" sz="1650" i="1" dirty="0" smtClean="0"/>
              <a:t>Wii Sports</a:t>
            </a:r>
            <a:r>
              <a:rPr lang="en-US" sz="1650" dirty="0" smtClean="0"/>
              <a:t> (pack-in, except in Japan and South Korea) 40.5 million (as of December 31, 2008)</a:t>
            </a:r>
            <a:endParaRPr lang="en-US" sz="1650" baseline="30000" dirty="0" smtClean="0"/>
          </a:p>
          <a:p>
            <a:pPr marL="269875" indent="-255588"/>
            <a:r>
              <a:rPr lang="en-US" sz="1650" i="1" dirty="0" smtClean="0"/>
              <a:t>Wii Play</a:t>
            </a:r>
            <a:r>
              <a:rPr lang="en-US" sz="1650" dirty="0" smtClean="0"/>
              <a:t>, 20.91 million (as of December 31, 2008)</a:t>
            </a:r>
          </a:p>
          <a:p>
            <a:pPr marL="269875" indent="-255588"/>
            <a:r>
              <a:rPr lang="en-US" sz="1650" b="1" dirty="0" smtClean="0"/>
              <a:t>Backward compatibility </a:t>
            </a:r>
            <a:r>
              <a:rPr lang="en-US" sz="1650" dirty="0" smtClean="0"/>
              <a:t>- Nintendo GameCube Predecessor Nintendo GameCube + legacy console download.</a:t>
            </a:r>
            <a:endParaRPr lang="en-US" sz="1650" dirty="0"/>
          </a:p>
        </p:txBody>
      </p:sp>
      <p:pic>
        <p:nvPicPr>
          <p:cNvPr id="5122" name="Picture 2" descr="http://www.cnet.com.au/i/r/2005/games/hardware/22050780/nintendo_wii_b.jpg"/>
          <p:cNvPicPr>
            <a:picLocks noChangeAspect="1" noChangeArrowheads="1"/>
          </p:cNvPicPr>
          <p:nvPr/>
        </p:nvPicPr>
        <p:blipFill>
          <a:blip r:embed="rId2"/>
          <a:srcRect/>
          <a:stretch>
            <a:fillRect/>
          </a:stretch>
        </p:blipFill>
        <p:spPr bwMode="auto">
          <a:xfrm>
            <a:off x="6804248" y="764704"/>
            <a:ext cx="2182265" cy="1636699"/>
          </a:xfrm>
          <a:prstGeom prst="rect">
            <a:avLst/>
          </a:prstGeom>
          <a:noFill/>
        </p:spPr>
      </p:pic>
      <p:sp>
        <p:nvSpPr>
          <p:cNvPr id="7" name="Title 1"/>
          <p:cNvSpPr txBox="1">
            <a:spLocks/>
          </p:cNvSpPr>
          <p:nvPr/>
        </p:nvSpPr>
        <p:spPr>
          <a:xfrm>
            <a:off x="323528" y="188640"/>
            <a:ext cx="8640960" cy="576064"/>
          </a:xfrm>
          <a:prstGeom prst="rect">
            <a:avLst/>
          </a:prstGeom>
        </p:spPr>
        <p:txBody>
          <a:bodyPr vert="horz" rtlCol="0" anchor="ctr">
            <a:normAutofit fontScale="925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M</a:t>
            </a:r>
            <a:r>
              <a:rPr lang="en-GB" dirty="0" smtClean="0"/>
              <a:t>1.5 </a:t>
            </a:r>
            <a:r>
              <a:rPr lang="en-GB" dirty="0" smtClean="0"/>
              <a:t>- Platform types – Wii</a:t>
            </a:r>
            <a:endParaRPr lang="en-GB" dirty="0"/>
          </a:p>
        </p:txBody>
      </p:sp>
    </p:spTree>
    <p:extLst>
      <p:ext uri="{BB962C8B-B14F-4D97-AF65-F5344CB8AC3E}">
        <p14:creationId xmlns:p14="http://schemas.microsoft.com/office/powerpoint/2010/main" val="4222352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40960" cy="5544616"/>
          </a:xfrm>
        </p:spPr>
        <p:txBody>
          <a:bodyPr>
            <a:noAutofit/>
          </a:bodyPr>
          <a:lstStyle/>
          <a:p>
            <a:pPr marL="269875" indent="-255588"/>
            <a:r>
              <a:rPr lang="en-GB" sz="2000" b="1" dirty="0"/>
              <a:t>Assessment Criteria P1</a:t>
            </a:r>
            <a:endParaRPr lang="en-GB" sz="2000" dirty="0"/>
          </a:p>
          <a:p>
            <a:pPr marL="269875" indent="-255588"/>
            <a:r>
              <a:rPr lang="en-GB" sz="2000" dirty="0" smtClean="0"/>
              <a:t>Learners </a:t>
            </a:r>
            <a:r>
              <a:rPr lang="en-GB" sz="2000" dirty="0"/>
              <a:t>must describe the visual style and elements of game play used in game design, using correct subject terminology. They could produce a report or presentation, supported by screen shots. </a:t>
            </a:r>
          </a:p>
          <a:p>
            <a:pPr marL="269875" indent="-255588"/>
            <a:r>
              <a:rPr lang="en-GB" sz="2000" b="1" dirty="0"/>
              <a:t>Assessment Criteria </a:t>
            </a:r>
            <a:r>
              <a:rPr lang="en-GB" sz="2000" b="1" dirty="0" smtClean="0"/>
              <a:t>M1</a:t>
            </a:r>
            <a:endParaRPr lang="en-GB" sz="2000" dirty="0"/>
          </a:p>
          <a:p>
            <a:pPr marL="269875" indent="-255588"/>
            <a:r>
              <a:rPr lang="en-GB" sz="2000" dirty="0" smtClean="0"/>
              <a:t>This calls </a:t>
            </a:r>
            <a:r>
              <a:rPr lang="en-GB" sz="2000" dirty="0"/>
              <a:t>for a description of the history of computer gaming with regard to different genres of game play. Evidence must be supported by images and could be presented in the form of a report or presentation. </a:t>
            </a:r>
          </a:p>
          <a:p>
            <a:pPr marL="269875" indent="-255588"/>
            <a:r>
              <a:rPr lang="en-GB" sz="2000" b="1" dirty="0"/>
              <a:t>Assessment Criteria </a:t>
            </a:r>
            <a:r>
              <a:rPr lang="en-GB" sz="2000" b="1" dirty="0" smtClean="0"/>
              <a:t>D1</a:t>
            </a:r>
            <a:endParaRPr lang="en-GB" sz="2000" dirty="0"/>
          </a:p>
          <a:p>
            <a:pPr marL="269875" indent="-255588"/>
            <a:r>
              <a:rPr lang="en-GB" sz="2000" dirty="0" smtClean="0"/>
              <a:t>Learners </a:t>
            </a:r>
            <a:r>
              <a:rPr lang="en-GB" sz="2000" dirty="0"/>
              <a:t>should select a range (three or more) of expansion packs and critically evaluate them The evidence could be presented as a video of the learner giving a presentation on their evaluation supported by copies of presentation slides or </a:t>
            </a:r>
            <a:r>
              <a:rPr lang="en-GB" sz="2000" dirty="0" smtClean="0"/>
              <a:t>hand-outs</a:t>
            </a:r>
            <a:r>
              <a:rPr lang="en-GB" sz="2000" dirty="0"/>
              <a:t>. Alternatively they could produce a report or an information sheet</a:t>
            </a:r>
            <a:r>
              <a:rPr lang="en-GB" sz="2000" dirty="0" smtClean="0"/>
              <a:t>.</a:t>
            </a:r>
            <a:endParaRPr lang="en-GB" sz="2000" dirty="0"/>
          </a:p>
        </p:txBody>
      </p:sp>
      <p:sp>
        <p:nvSpPr>
          <p:cNvPr id="3" name="Title 2"/>
          <p:cNvSpPr>
            <a:spLocks noGrp="1"/>
          </p:cNvSpPr>
          <p:nvPr>
            <p:ph type="title"/>
          </p:nvPr>
        </p:nvSpPr>
        <p:spPr>
          <a:xfrm>
            <a:off x="179512" y="116632"/>
            <a:ext cx="8784976" cy="648072"/>
          </a:xfrm>
        </p:spPr>
        <p:txBody>
          <a:bodyPr>
            <a:normAutofit/>
          </a:bodyPr>
          <a:lstStyle/>
          <a:p>
            <a:r>
              <a:rPr lang="en-GB" sz="3200" dirty="0" smtClean="0"/>
              <a:t>Assessment Criteria P1, M1 and D1</a:t>
            </a:r>
            <a:endParaRPr lang="en-GB" sz="32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64704"/>
            <a:ext cx="8784976" cy="5688632"/>
          </a:xfrm>
        </p:spPr>
        <p:txBody>
          <a:bodyPr>
            <a:noAutofit/>
          </a:bodyPr>
          <a:lstStyle/>
          <a:p>
            <a:r>
              <a:rPr lang="en-GB" sz="1800" b="1" dirty="0" smtClean="0"/>
              <a:t>Storage - </a:t>
            </a:r>
            <a:r>
              <a:rPr lang="en-GB" sz="1800" dirty="0" smtClean="0"/>
              <a:t>Internal </a:t>
            </a:r>
            <a:r>
              <a:rPr lang="en-GB" sz="1800" dirty="0"/>
              <a:t>flash memory: 8GB(7.2GB usable) </a:t>
            </a:r>
            <a:r>
              <a:rPr lang="en-GB" sz="1800" dirty="0" smtClean="0"/>
              <a:t>– </a:t>
            </a:r>
            <a:br>
              <a:rPr lang="en-GB" sz="1800" dirty="0" smtClean="0"/>
            </a:br>
            <a:r>
              <a:rPr lang="en-GB" sz="1800" dirty="0" smtClean="0"/>
              <a:t>Expandable </a:t>
            </a:r>
            <a:r>
              <a:rPr lang="en-GB" sz="1800" dirty="0"/>
              <a:t>memory via external USB hard drive and </a:t>
            </a:r>
            <a:r>
              <a:rPr lang="en-GB" sz="1800" dirty="0" smtClean="0"/>
              <a:t/>
            </a:r>
            <a:br>
              <a:rPr lang="en-GB" sz="1800" dirty="0" smtClean="0"/>
            </a:br>
            <a:r>
              <a:rPr lang="en-GB" sz="1800" dirty="0" smtClean="0"/>
              <a:t>SDHC </a:t>
            </a:r>
            <a:r>
              <a:rPr lang="en-GB" sz="1800" dirty="0"/>
              <a:t>memory cards</a:t>
            </a:r>
            <a:r>
              <a:rPr lang="en-GB" sz="1800" dirty="0" smtClean="0"/>
              <a:t>.</a:t>
            </a:r>
          </a:p>
          <a:p>
            <a:r>
              <a:rPr lang="en-GB" sz="1800" b="1" dirty="0" smtClean="0"/>
              <a:t>CPU - </a:t>
            </a:r>
            <a:r>
              <a:rPr lang="en-GB" sz="1800" dirty="0" smtClean="0"/>
              <a:t>IBM </a:t>
            </a:r>
            <a:r>
              <a:rPr lang="en-GB" sz="1800" dirty="0"/>
              <a:t>Power®-based multi-core microprocessor </a:t>
            </a:r>
          </a:p>
          <a:p>
            <a:r>
              <a:rPr lang="en-GB" sz="1800" b="1" dirty="0" smtClean="0"/>
              <a:t>GPU - </a:t>
            </a:r>
            <a:r>
              <a:rPr lang="en-GB" sz="1800" dirty="0" smtClean="0"/>
              <a:t>AMD </a:t>
            </a:r>
            <a:r>
              <a:rPr lang="en-GB" sz="1800" dirty="0"/>
              <a:t>Radeon-based High Definition GPU </a:t>
            </a:r>
          </a:p>
          <a:p>
            <a:r>
              <a:rPr lang="en-GB" sz="1800" b="1" dirty="0" smtClean="0"/>
              <a:t>RAM - </a:t>
            </a:r>
            <a:r>
              <a:rPr lang="en-GB" sz="1800" dirty="0" smtClean="0"/>
              <a:t>The </a:t>
            </a:r>
            <a:r>
              <a:rPr lang="en-GB" sz="1800" dirty="0"/>
              <a:t>Wii U has 2GB of RAM.  1GB of RAM is allocated to system functions. Examples of system functions include </a:t>
            </a:r>
            <a:r>
              <a:rPr lang="en-GB" sz="1800" dirty="0" err="1"/>
              <a:t>TVii</a:t>
            </a:r>
            <a:r>
              <a:rPr lang="en-GB" sz="1800" dirty="0"/>
              <a:t> and </a:t>
            </a:r>
            <a:r>
              <a:rPr lang="en-GB" sz="1800" dirty="0" err="1"/>
              <a:t>Mii</a:t>
            </a:r>
            <a:r>
              <a:rPr lang="en-GB" sz="1800" dirty="0"/>
              <a:t>-verse.  The other 1GB is allocated for games.  </a:t>
            </a:r>
          </a:p>
          <a:p>
            <a:r>
              <a:rPr lang="en-GB" sz="1800" b="1" dirty="0" smtClean="0"/>
              <a:t>INPUT/OUTPUT - </a:t>
            </a:r>
            <a:r>
              <a:rPr lang="en-GB" sz="1800" dirty="0" smtClean="0"/>
              <a:t>Four </a:t>
            </a:r>
            <a:r>
              <a:rPr lang="en-GB" sz="1800" dirty="0"/>
              <a:t>USB 2.0 connector slots, 2 on the back, and 2 on the front behind the cover, with support for Wii LAN adapters. </a:t>
            </a:r>
          </a:p>
          <a:p>
            <a:r>
              <a:rPr lang="en-GB" sz="1800" b="1" dirty="0"/>
              <a:t>Dimensions </a:t>
            </a:r>
            <a:r>
              <a:rPr lang="en-GB" sz="1800" b="1" dirty="0" smtClean="0"/>
              <a:t>– Height </a:t>
            </a:r>
            <a:r>
              <a:rPr lang="en-GB" sz="1800" dirty="0" smtClean="0"/>
              <a:t>1.8 </a:t>
            </a:r>
            <a:r>
              <a:rPr lang="en-GB" sz="1800" dirty="0"/>
              <a:t>inches </a:t>
            </a:r>
            <a:r>
              <a:rPr lang="en-GB" sz="1800" dirty="0" smtClean="0"/>
              <a:t>– </a:t>
            </a:r>
            <a:r>
              <a:rPr lang="en-GB" sz="1800" b="1" dirty="0" smtClean="0"/>
              <a:t>Width </a:t>
            </a:r>
            <a:r>
              <a:rPr lang="en-GB" sz="1800" dirty="0" smtClean="0"/>
              <a:t>6.8 inches, </a:t>
            </a:r>
            <a:r>
              <a:rPr lang="en-GB" sz="1800" b="1" dirty="0" smtClean="0"/>
              <a:t>Length </a:t>
            </a:r>
            <a:r>
              <a:rPr lang="en-GB" sz="1800" dirty="0" smtClean="0"/>
              <a:t>10.5 inches, </a:t>
            </a:r>
            <a:r>
              <a:rPr lang="en-GB" sz="1800" b="1" dirty="0" smtClean="0"/>
              <a:t>Weight- </a:t>
            </a:r>
            <a:r>
              <a:rPr lang="en-GB" sz="1800" dirty="0" smtClean="0"/>
              <a:t>1.6kg </a:t>
            </a:r>
            <a:r>
              <a:rPr lang="en-GB" sz="1800" dirty="0"/>
              <a:t>(3.5 pounds) </a:t>
            </a:r>
          </a:p>
          <a:p>
            <a:r>
              <a:rPr lang="en-GB" sz="1800" b="1" dirty="0" smtClean="0"/>
              <a:t>Media - </a:t>
            </a:r>
            <a:r>
              <a:rPr lang="en-GB" sz="1800" dirty="0" smtClean="0"/>
              <a:t>12-centimeter </a:t>
            </a:r>
            <a:r>
              <a:rPr lang="en-GB" sz="1800" dirty="0"/>
              <a:t>proprietary optical discs holding 25 Gigabytes, equivalent to a single layer Blu-Ray </a:t>
            </a:r>
            <a:r>
              <a:rPr lang="en-GB" sz="1800" dirty="0" smtClean="0"/>
              <a:t>Disc, 12-centimeter </a:t>
            </a:r>
            <a:r>
              <a:rPr lang="en-GB" sz="1800" dirty="0"/>
              <a:t>Wii optical discs </a:t>
            </a:r>
          </a:p>
          <a:p>
            <a:r>
              <a:rPr lang="en-GB" sz="1800" b="1" dirty="0"/>
              <a:t>Supported Resolutions</a:t>
            </a:r>
            <a:r>
              <a:rPr lang="en-GB" sz="1800" dirty="0"/>
              <a:t> </a:t>
            </a:r>
            <a:r>
              <a:rPr lang="en-GB" sz="1800" dirty="0" smtClean="0"/>
              <a:t>- 1080p, 1080i, 720p, 480p, 480i </a:t>
            </a:r>
            <a:endParaRPr lang="en-GB" sz="1800" dirty="0"/>
          </a:p>
          <a:p>
            <a:r>
              <a:rPr lang="en-GB" sz="1800" b="1" dirty="0"/>
              <a:t>Supported Video Output </a:t>
            </a:r>
            <a:r>
              <a:rPr lang="en-GB" sz="1800" b="1" dirty="0" smtClean="0"/>
              <a:t>Connections - </a:t>
            </a:r>
            <a:r>
              <a:rPr lang="en-GB" sz="1800" dirty="0" smtClean="0"/>
              <a:t>HDMI 1.4, Component, S-video, Composite</a:t>
            </a:r>
          </a:p>
          <a:p>
            <a:r>
              <a:rPr lang="en-GB" sz="1800" b="1" dirty="0" smtClean="0"/>
              <a:t>Audio Output - </a:t>
            </a:r>
            <a:r>
              <a:rPr lang="en-GB" sz="1800" dirty="0" smtClean="0"/>
              <a:t>AV </a:t>
            </a:r>
            <a:r>
              <a:rPr lang="en-GB" sz="1800" dirty="0"/>
              <a:t>Multi Out </a:t>
            </a:r>
            <a:r>
              <a:rPr lang="en-GB" sz="1800" dirty="0" smtClean="0"/>
              <a:t>connector, six-channel </a:t>
            </a:r>
            <a:r>
              <a:rPr lang="en-GB" sz="1800" dirty="0"/>
              <a:t>PCM linear output through HDMI </a:t>
            </a:r>
          </a:p>
        </p:txBody>
      </p:sp>
      <p:sp>
        <p:nvSpPr>
          <p:cNvPr id="7" name="Title 1"/>
          <p:cNvSpPr txBox="1">
            <a:spLocks/>
          </p:cNvSpPr>
          <p:nvPr/>
        </p:nvSpPr>
        <p:spPr>
          <a:xfrm>
            <a:off x="323528" y="188640"/>
            <a:ext cx="8640960" cy="576064"/>
          </a:xfrm>
          <a:prstGeom prst="rect">
            <a:avLst/>
          </a:prstGeom>
        </p:spPr>
        <p:txBody>
          <a:bodyPr vert="horz" rtlCol="0" anchor="ctr">
            <a:normAutofit fontScale="925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M</a:t>
            </a:r>
            <a:r>
              <a:rPr lang="en-GB" dirty="0" smtClean="0"/>
              <a:t>1.5 </a:t>
            </a:r>
            <a:r>
              <a:rPr lang="en-GB" dirty="0" smtClean="0"/>
              <a:t>- Platform types – </a:t>
            </a:r>
            <a:r>
              <a:rPr lang="en-GB" dirty="0" err="1" smtClean="0"/>
              <a:t>WiiU</a:t>
            </a:r>
            <a:endParaRPr lang="en-GB" dirty="0"/>
          </a:p>
        </p:txBody>
      </p:sp>
      <p:pic>
        <p:nvPicPr>
          <p:cNvPr id="4098" name="Picture 2" descr="http://oyster.ignimgs.com/mediawiki/apis.ign.com/wii-u/thumb/a/a5/Techspecs2.jpg/450px-Techspecs2.jpg"/>
          <p:cNvPicPr>
            <a:picLocks noChangeAspect="1" noChangeArrowheads="1"/>
          </p:cNvPicPr>
          <p:nvPr/>
        </p:nvPicPr>
        <p:blipFill rotWithShape="1">
          <a:blip r:embed="rId2">
            <a:extLst>
              <a:ext uri="{28A0092B-C50C-407E-A947-70E740481C1C}">
                <a14:useLocalDpi xmlns:a14="http://schemas.microsoft.com/office/drawing/2010/main" val="0"/>
              </a:ext>
            </a:extLst>
          </a:blip>
          <a:srcRect l="3612" t="22353" r="3413" b="15595"/>
          <a:stretch/>
        </p:blipFill>
        <p:spPr bwMode="auto">
          <a:xfrm>
            <a:off x="6272040" y="764705"/>
            <a:ext cx="2676079" cy="100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9761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554628130"/>
              </p:ext>
            </p:extLst>
          </p:nvPr>
        </p:nvGraphicFramePr>
        <p:xfrm>
          <a:off x="179512" y="823560"/>
          <a:ext cx="8640960" cy="3662680"/>
        </p:xfrm>
        <a:graphic>
          <a:graphicData uri="http://schemas.openxmlformats.org/drawingml/2006/table">
            <a:tbl>
              <a:tblPr firstRow="1" bandRow="1">
                <a:tableStyleId>{5C22544A-7EE6-4342-B048-85BDC9FD1C3A}</a:tableStyleId>
              </a:tblPr>
              <a:tblGrid>
                <a:gridCol w="1019144"/>
                <a:gridCol w="2221216"/>
                <a:gridCol w="3060384"/>
                <a:gridCol w="2340216"/>
              </a:tblGrid>
              <a:tr h="370840">
                <a:tc>
                  <a:txBody>
                    <a:bodyPr/>
                    <a:lstStyle/>
                    <a:p>
                      <a:r>
                        <a:rPr lang="en-US" sz="1200" dirty="0" smtClean="0"/>
                        <a:t>Console</a:t>
                      </a:r>
                      <a:endParaRPr lang="en-US" sz="1200" dirty="0"/>
                    </a:p>
                  </a:txBody>
                  <a:tcPr/>
                </a:tc>
                <a:tc>
                  <a:txBody>
                    <a:bodyPr/>
                    <a:lstStyle/>
                    <a:p>
                      <a:pPr algn="ctr"/>
                      <a:r>
                        <a:rPr lang="en-US" sz="1200" dirty="0" smtClean="0"/>
                        <a:t>CPU</a:t>
                      </a:r>
                      <a:endParaRPr lang="en-US" sz="1200" dirty="0"/>
                    </a:p>
                  </a:txBody>
                  <a:tcPr/>
                </a:tc>
                <a:tc>
                  <a:txBody>
                    <a:bodyPr/>
                    <a:lstStyle/>
                    <a:p>
                      <a:pPr algn="ctr"/>
                      <a:r>
                        <a:rPr lang="en-US" sz="1200" dirty="0" smtClean="0"/>
                        <a:t>Graphics</a:t>
                      </a:r>
                      <a:endParaRPr lang="en-US" sz="1200" dirty="0"/>
                    </a:p>
                  </a:txBody>
                  <a:tcPr/>
                </a:tc>
                <a:tc>
                  <a:txBody>
                    <a:bodyPr/>
                    <a:lstStyle/>
                    <a:p>
                      <a:pPr algn="ctr"/>
                      <a:r>
                        <a:rPr lang="en-US" sz="1200" dirty="0" smtClean="0"/>
                        <a:t>Memory</a:t>
                      </a:r>
                      <a:endParaRPr lang="en-US" sz="1200" dirty="0"/>
                    </a:p>
                  </a:txBody>
                  <a:tcPr/>
                </a:tc>
              </a:tr>
              <a:tr h="370840">
                <a:tc>
                  <a:txBody>
                    <a:bodyPr/>
                    <a:lstStyle/>
                    <a:p>
                      <a:pPr algn="ctr"/>
                      <a:r>
                        <a:rPr lang="en-US" sz="1100" dirty="0"/>
                        <a:t>Nintendo Wii</a:t>
                      </a:r>
                      <a:br>
                        <a:rPr lang="en-US" sz="1100" dirty="0"/>
                      </a:br>
                      <a:r>
                        <a:rPr lang="en-US" sz="1100" dirty="0"/>
                        <a:t>(2006)</a:t>
                      </a:r>
                    </a:p>
                  </a:txBody>
                  <a:tcPr/>
                </a:tc>
                <a:tc>
                  <a:txBody>
                    <a:bodyPr/>
                    <a:lstStyle/>
                    <a:p>
                      <a:pPr algn="ctr"/>
                      <a:r>
                        <a:rPr lang="en-US" sz="1100" dirty="0"/>
                        <a:t>IBM Broadway</a:t>
                      </a:r>
                      <a:br>
                        <a:rPr lang="en-US" sz="1100" dirty="0"/>
                      </a:br>
                      <a:r>
                        <a:rPr lang="en-US" sz="1100" dirty="0"/>
                        <a:t>729MHz</a:t>
                      </a:r>
                      <a:br>
                        <a:rPr lang="en-US" sz="1100" dirty="0"/>
                      </a:br>
                      <a:r>
                        <a:rPr lang="en-US" sz="1100" dirty="0"/>
                        <a:t>256KB L2</a:t>
                      </a:r>
                      <a:br>
                        <a:rPr lang="en-US" sz="1100" dirty="0"/>
                      </a:br>
                      <a:r>
                        <a:rPr lang="en-US" sz="1100" dirty="0"/>
                        <a:t>2.9 GFLOPS</a:t>
                      </a:r>
                      <a:br>
                        <a:rPr lang="en-US" sz="1100" dirty="0"/>
                      </a:br>
                      <a:r>
                        <a:rPr lang="en-US" sz="1100" dirty="0"/>
                        <a:t>1.9 GB/s Bus</a:t>
                      </a:r>
                    </a:p>
                  </a:txBody>
                  <a:tcPr/>
                </a:tc>
                <a:tc>
                  <a:txBody>
                    <a:bodyPr/>
                    <a:lstStyle/>
                    <a:p>
                      <a:pPr algn="ctr"/>
                      <a:r>
                        <a:rPr lang="en-US" sz="1100" dirty="0"/>
                        <a:t>ATI Hollywood</a:t>
                      </a:r>
                      <a:br>
                        <a:rPr lang="en-US" sz="1100" dirty="0"/>
                      </a:br>
                      <a:r>
                        <a:rPr lang="en-US" sz="1100" dirty="0"/>
                        <a:t>243MHz</a:t>
                      </a:r>
                      <a:br>
                        <a:rPr lang="en-US" sz="1100" dirty="0"/>
                      </a:br>
                      <a:r>
                        <a:rPr lang="en-US" sz="1100" dirty="0"/>
                        <a:t>975M </a:t>
                      </a:r>
                      <a:r>
                        <a:rPr lang="en-US" sz="1100" dirty="0" err="1"/>
                        <a:t>Texels</a:t>
                      </a:r>
                      <a:r>
                        <a:rPr lang="en-US" sz="1100" dirty="0"/>
                        <a:t>/Sec</a:t>
                      </a:r>
                      <a:br>
                        <a:rPr lang="en-US" sz="1100" dirty="0"/>
                      </a:br>
                      <a:r>
                        <a:rPr lang="en-US" sz="1100" dirty="0"/>
                        <a:t>3MB Buffer (27.3 GB/s)</a:t>
                      </a:r>
                      <a:br>
                        <a:rPr lang="en-US" sz="1100" dirty="0"/>
                      </a:br>
                      <a:r>
                        <a:rPr lang="en-US" sz="1100" dirty="0"/>
                        <a:t>7.9 GB/s Memory</a:t>
                      </a:r>
                    </a:p>
                  </a:txBody>
                  <a:tcPr/>
                </a:tc>
                <a:tc>
                  <a:txBody>
                    <a:bodyPr/>
                    <a:lstStyle/>
                    <a:p>
                      <a:pPr algn="ctr"/>
                      <a:r>
                        <a:rPr lang="en-US" sz="1100"/>
                        <a:t>24MB (3.9 GB/s)</a:t>
                      </a:r>
                      <a:br>
                        <a:rPr lang="en-US" sz="1100"/>
                      </a:br>
                      <a:r>
                        <a:rPr lang="en-US" sz="1100"/>
                        <a:t>64MB (4 GB/s)</a:t>
                      </a:r>
                      <a:br>
                        <a:rPr lang="en-US" sz="1100"/>
                      </a:br>
                      <a:r>
                        <a:rPr lang="en-US" sz="1100"/>
                        <a:t>512MB Flash</a:t>
                      </a:r>
                      <a:br>
                        <a:rPr lang="en-US" sz="1100"/>
                      </a:br>
                      <a:r>
                        <a:rPr lang="en-US" sz="1100"/>
                        <a:t>8.5GB Optical Discs</a:t>
                      </a:r>
                    </a:p>
                  </a:txBody>
                  <a:tcPr/>
                </a:tc>
              </a:tr>
              <a:tr h="370840">
                <a:tc>
                  <a:txBody>
                    <a:bodyPr/>
                    <a:lstStyle/>
                    <a:p>
                      <a:pPr algn="ctr"/>
                      <a:r>
                        <a:rPr lang="en-US" sz="1100"/>
                        <a:t>PS3</a:t>
                      </a:r>
                      <a:br>
                        <a:rPr lang="en-US" sz="1100"/>
                      </a:br>
                      <a:r>
                        <a:rPr lang="en-US" sz="1100"/>
                        <a:t>(2006)</a:t>
                      </a:r>
                    </a:p>
                  </a:txBody>
                  <a:tcPr/>
                </a:tc>
                <a:tc>
                  <a:txBody>
                    <a:bodyPr/>
                    <a:lstStyle/>
                    <a:p>
                      <a:pPr algn="ctr"/>
                      <a:r>
                        <a:rPr lang="en-US" sz="1100" dirty="0"/>
                        <a:t>Cell</a:t>
                      </a:r>
                      <a:br>
                        <a:rPr lang="en-US" sz="1100" dirty="0"/>
                      </a:br>
                      <a:r>
                        <a:rPr lang="en-US" sz="1100" dirty="0" smtClean="0"/>
                        <a:t>3.2GHz, 1 </a:t>
                      </a:r>
                      <a:r>
                        <a:rPr lang="en-US" sz="1100" dirty="0"/>
                        <a:t>Main Core</a:t>
                      </a:r>
                      <a:br>
                        <a:rPr lang="en-US" sz="1100" dirty="0"/>
                      </a:br>
                      <a:r>
                        <a:rPr lang="en-US" sz="1100" dirty="0"/>
                        <a:t>512KB L2</a:t>
                      </a:r>
                      <a:br>
                        <a:rPr lang="en-US" sz="1100" dirty="0"/>
                      </a:br>
                      <a:r>
                        <a:rPr lang="en-US" sz="1100" dirty="0"/>
                        <a:t>7 Auxiliary SIMD Units</a:t>
                      </a:r>
                      <a:br>
                        <a:rPr lang="en-US" sz="1100" dirty="0"/>
                      </a:br>
                      <a:r>
                        <a:rPr lang="en-US" sz="1100" dirty="0"/>
                        <a:t>1.75MB Local Memory</a:t>
                      </a:r>
                      <a:br>
                        <a:rPr lang="en-US" sz="1100" dirty="0"/>
                      </a:br>
                      <a:r>
                        <a:rPr lang="en-US" sz="1100" dirty="0"/>
                        <a:t>217.6 GFLOPS</a:t>
                      </a:r>
                      <a:br>
                        <a:rPr lang="en-US" sz="1100" dirty="0"/>
                      </a:br>
                      <a:r>
                        <a:rPr lang="en-US" sz="1100" dirty="0"/>
                        <a:t>25.6 GB/s Memory</a:t>
                      </a:r>
                    </a:p>
                  </a:txBody>
                  <a:tcPr/>
                </a:tc>
                <a:tc>
                  <a:txBody>
                    <a:bodyPr/>
                    <a:lstStyle/>
                    <a:p>
                      <a:pPr algn="ctr"/>
                      <a:r>
                        <a:rPr lang="en-US" sz="1100" dirty="0"/>
                        <a:t>NVIDIA </a:t>
                      </a:r>
                      <a:r>
                        <a:rPr lang="en-US" sz="1100" dirty="0" smtClean="0"/>
                        <a:t>RSX, 500MHz</a:t>
                      </a:r>
                      <a:r>
                        <a:rPr lang="en-US" sz="1100" dirty="0"/>
                        <a:t/>
                      </a:r>
                      <a:br>
                        <a:rPr lang="en-US" sz="1100" dirty="0"/>
                      </a:br>
                      <a:r>
                        <a:rPr lang="en-US" sz="1100" dirty="0"/>
                        <a:t>24 Pixel </a:t>
                      </a:r>
                      <a:r>
                        <a:rPr lang="en-US" sz="1100" dirty="0" smtClean="0"/>
                        <a:t>Pipelines, 8 </a:t>
                      </a:r>
                      <a:r>
                        <a:rPr lang="en-US" sz="1100" dirty="0"/>
                        <a:t>Vertex Pipelines</a:t>
                      </a:r>
                      <a:br>
                        <a:rPr lang="en-US" sz="1100" dirty="0"/>
                      </a:br>
                      <a:r>
                        <a:rPr lang="en-US" sz="1100" dirty="0"/>
                        <a:t>250M Polygons/Sec</a:t>
                      </a:r>
                      <a:br>
                        <a:rPr lang="en-US" sz="1100" dirty="0"/>
                      </a:br>
                      <a:r>
                        <a:rPr lang="en-US" sz="1100" dirty="0"/>
                        <a:t>12G </a:t>
                      </a:r>
                      <a:r>
                        <a:rPr lang="en-US" sz="1100" dirty="0" err="1" smtClean="0"/>
                        <a:t>Texels</a:t>
                      </a:r>
                      <a:r>
                        <a:rPr lang="en-US" sz="1100" dirty="0" smtClean="0"/>
                        <a:t>/Sec, 8G </a:t>
                      </a:r>
                      <a:r>
                        <a:rPr lang="en-US" sz="1100" dirty="0"/>
                        <a:t>Samples/Sec</a:t>
                      </a:r>
                      <a:br>
                        <a:rPr lang="en-US" sz="1100" dirty="0"/>
                      </a:br>
                      <a:r>
                        <a:rPr lang="en-US" sz="1100" dirty="0"/>
                        <a:t>20.8 GB/s Memory</a:t>
                      </a:r>
                    </a:p>
                  </a:txBody>
                  <a:tcPr/>
                </a:tc>
                <a:tc>
                  <a:txBody>
                    <a:bodyPr/>
                    <a:lstStyle/>
                    <a:p>
                      <a:pPr algn="ctr"/>
                      <a:r>
                        <a:rPr lang="en-US" sz="1100"/>
                        <a:t>256MB (25.6 GB/s)</a:t>
                      </a:r>
                      <a:br>
                        <a:rPr lang="en-US" sz="1100"/>
                      </a:br>
                      <a:r>
                        <a:rPr lang="en-US" sz="1100"/>
                        <a:t>256MB (20.8 GB/s)</a:t>
                      </a:r>
                      <a:br>
                        <a:rPr lang="en-US" sz="1100"/>
                      </a:br>
                      <a:r>
                        <a:rPr lang="en-US" sz="1100"/>
                        <a:t>20-80GB HDD</a:t>
                      </a:r>
                      <a:br>
                        <a:rPr lang="en-US" sz="1100"/>
                      </a:br>
                      <a:r>
                        <a:rPr lang="en-US" sz="1100"/>
                        <a:t>2x Blu-ray (72Mbps)</a:t>
                      </a:r>
                    </a:p>
                  </a:txBody>
                  <a:tcPr/>
                </a:tc>
              </a:tr>
              <a:tr h="370840">
                <a:tc>
                  <a:txBody>
                    <a:bodyPr/>
                    <a:lstStyle/>
                    <a:p>
                      <a:pPr algn="ctr"/>
                      <a:r>
                        <a:rPr lang="en-US" sz="1100"/>
                        <a:t>Xbox 360</a:t>
                      </a:r>
                      <a:br>
                        <a:rPr lang="en-US" sz="1100"/>
                      </a:br>
                      <a:r>
                        <a:rPr lang="en-US" sz="1100"/>
                        <a:t>(2005)</a:t>
                      </a:r>
                    </a:p>
                  </a:txBody>
                  <a:tcPr/>
                </a:tc>
                <a:tc>
                  <a:txBody>
                    <a:bodyPr/>
                    <a:lstStyle/>
                    <a:p>
                      <a:pPr algn="ctr"/>
                      <a:r>
                        <a:rPr lang="en-US" sz="1100" dirty="0"/>
                        <a:t>IBM Xenon</a:t>
                      </a:r>
                      <a:br>
                        <a:rPr lang="en-US" sz="1100" dirty="0"/>
                      </a:br>
                      <a:r>
                        <a:rPr lang="en-US" sz="1100" dirty="0" smtClean="0"/>
                        <a:t>3.2GHz, Three </a:t>
                      </a:r>
                      <a:r>
                        <a:rPr lang="en-US" sz="1100" dirty="0"/>
                        <a:t>Cores</a:t>
                      </a:r>
                      <a:br>
                        <a:rPr lang="en-US" sz="1100" dirty="0"/>
                      </a:br>
                      <a:r>
                        <a:rPr lang="en-US" sz="1100" dirty="0"/>
                        <a:t>1MB Shared L2</a:t>
                      </a:r>
                      <a:br>
                        <a:rPr lang="en-US" sz="1100" dirty="0"/>
                      </a:br>
                      <a:r>
                        <a:rPr lang="en-US" sz="1100" dirty="0"/>
                        <a:t>115.2 GFLOPS</a:t>
                      </a:r>
                      <a:br>
                        <a:rPr lang="en-US" sz="1100" dirty="0"/>
                      </a:br>
                      <a:r>
                        <a:rPr lang="en-US" sz="1100" dirty="0"/>
                        <a:t>21.6 GB/s Interface</a:t>
                      </a:r>
                    </a:p>
                  </a:txBody>
                  <a:tcPr/>
                </a:tc>
                <a:tc>
                  <a:txBody>
                    <a:bodyPr/>
                    <a:lstStyle/>
                    <a:p>
                      <a:pPr algn="ctr"/>
                      <a:r>
                        <a:rPr lang="en-US" sz="1100" dirty="0"/>
                        <a:t>ATI Xenos</a:t>
                      </a:r>
                      <a:br>
                        <a:rPr lang="en-US" sz="1100" dirty="0"/>
                      </a:br>
                      <a:r>
                        <a:rPr lang="en-US" sz="1100" dirty="0"/>
                        <a:t>500MHz</a:t>
                      </a:r>
                      <a:br>
                        <a:rPr lang="en-US" sz="1100" dirty="0"/>
                      </a:br>
                      <a:r>
                        <a:rPr lang="en-US" sz="1100" dirty="0"/>
                        <a:t>48 Unified </a:t>
                      </a:r>
                      <a:r>
                        <a:rPr lang="en-US" sz="1100" dirty="0" smtClean="0"/>
                        <a:t>Pipelines, 500M </a:t>
                      </a:r>
                      <a:r>
                        <a:rPr lang="en-US" sz="1100" dirty="0"/>
                        <a:t>Polygons/Sec</a:t>
                      </a:r>
                      <a:br>
                        <a:rPr lang="en-US" sz="1100" dirty="0"/>
                      </a:br>
                      <a:r>
                        <a:rPr lang="en-US" sz="1100" dirty="0" smtClean="0"/>
                        <a:t>8G </a:t>
                      </a:r>
                      <a:r>
                        <a:rPr lang="en-US" sz="1100" dirty="0" err="1" smtClean="0"/>
                        <a:t>Texels</a:t>
                      </a:r>
                      <a:r>
                        <a:rPr lang="en-US" sz="1100" dirty="0" smtClean="0"/>
                        <a:t>/Sec, 16G </a:t>
                      </a:r>
                      <a:r>
                        <a:rPr lang="en-US" sz="1100" dirty="0"/>
                        <a:t>Samples/Sec</a:t>
                      </a:r>
                      <a:br>
                        <a:rPr lang="en-US" sz="1100" dirty="0"/>
                      </a:br>
                      <a:r>
                        <a:rPr lang="en-US" sz="1100" dirty="0"/>
                        <a:t>10MB Buffer (256 GB/s)</a:t>
                      </a:r>
                      <a:br>
                        <a:rPr lang="en-US" sz="1100" dirty="0"/>
                      </a:br>
                      <a:r>
                        <a:rPr lang="en-US" sz="1100" dirty="0"/>
                        <a:t>22.4 GB/s Memory</a:t>
                      </a:r>
                    </a:p>
                  </a:txBody>
                  <a:tcPr/>
                </a:tc>
                <a:tc>
                  <a:txBody>
                    <a:bodyPr/>
                    <a:lstStyle/>
                    <a:p>
                      <a:pPr algn="ctr"/>
                      <a:r>
                        <a:rPr lang="en-US" sz="1100" dirty="0"/>
                        <a:t>512MB (22.4 GB/s)</a:t>
                      </a:r>
                      <a:br>
                        <a:rPr lang="en-US" sz="1100" dirty="0"/>
                      </a:br>
                      <a:r>
                        <a:rPr lang="en-US" sz="1100" dirty="0"/>
                        <a:t>20-120GB HDD</a:t>
                      </a:r>
                      <a:br>
                        <a:rPr lang="en-US" sz="1100" dirty="0"/>
                      </a:br>
                      <a:r>
                        <a:rPr lang="en-US" sz="1100" dirty="0"/>
                        <a:t>12x DVD (133Mbps)</a:t>
                      </a:r>
                    </a:p>
                  </a:txBody>
                  <a:tcPr/>
                </a:tc>
              </a:tr>
            </a:tbl>
          </a:graphicData>
        </a:graphic>
      </p:graphicFrame>
      <p:sp>
        <p:nvSpPr>
          <p:cNvPr id="7" name="Title 1"/>
          <p:cNvSpPr txBox="1">
            <a:spLocks/>
          </p:cNvSpPr>
          <p:nvPr/>
        </p:nvSpPr>
        <p:spPr>
          <a:xfrm>
            <a:off x="323528" y="188640"/>
            <a:ext cx="8640960" cy="576064"/>
          </a:xfrm>
          <a:prstGeom prst="rect">
            <a:avLst/>
          </a:prstGeom>
        </p:spPr>
        <p:txBody>
          <a:bodyPr vert="horz" rtlCol="0" anchor="ctr">
            <a:normAutofit fontScale="925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M</a:t>
            </a:r>
            <a:r>
              <a:rPr lang="en-GB" dirty="0" smtClean="0"/>
              <a:t>1.5 </a:t>
            </a:r>
            <a:r>
              <a:rPr lang="en-GB" dirty="0" smtClean="0"/>
              <a:t>- Platform types – Comparison</a:t>
            </a:r>
            <a:endParaRPr lang="en-GB" dirty="0"/>
          </a:p>
        </p:txBody>
      </p:sp>
      <p:sp>
        <p:nvSpPr>
          <p:cNvPr id="8" name="Rectangle 7"/>
          <p:cNvSpPr/>
          <p:nvPr/>
        </p:nvSpPr>
        <p:spPr>
          <a:xfrm>
            <a:off x="179512" y="4653136"/>
            <a:ext cx="8784976" cy="1384995"/>
          </a:xfrm>
          <a:prstGeom prst="rect">
            <a:avLst/>
          </a:prstGeom>
        </p:spPr>
        <p:txBody>
          <a:bodyPr wrap="square">
            <a:spAutoFit/>
          </a:bodyPr>
          <a:lstStyle/>
          <a:p>
            <a:pPr>
              <a:spcBef>
                <a:spcPts val="0"/>
              </a:spcBef>
              <a:buNone/>
            </a:pPr>
            <a:r>
              <a:rPr lang="en-GB" sz="1400" dirty="0" smtClean="0"/>
              <a:t>For each of these consoles it has been the games that sold them, not the technical specifications. Games like GTA, COD, Skyrim, Gears of War, FIFA etc</a:t>
            </a:r>
            <a:r>
              <a:rPr lang="en-GB" sz="1400" dirty="0"/>
              <a:t>.</a:t>
            </a:r>
            <a:r>
              <a:rPr lang="en-GB" sz="1400" dirty="0" smtClean="0"/>
              <a:t> the quality of the graphics has been breath taking with games selling in tens of millions as standard. 3D is the expectation, one step short of VR, open world, Sandbox, few games are limited in scope and size except online MMORPG’s.</a:t>
            </a:r>
          </a:p>
          <a:p>
            <a:pPr>
              <a:spcBef>
                <a:spcPts val="0"/>
              </a:spcBef>
              <a:buNone/>
            </a:pPr>
            <a:r>
              <a:rPr lang="en-GB" sz="1400" b="1" dirty="0" smtClean="0"/>
              <a:t>M</a:t>
            </a:r>
            <a:r>
              <a:rPr lang="en-GB" sz="1400" b="1" dirty="0" smtClean="0"/>
              <a:t>1.5 </a:t>
            </a:r>
            <a:r>
              <a:rPr lang="en-GB" sz="1400" b="1" dirty="0"/>
              <a:t>- Task </a:t>
            </a:r>
            <a:r>
              <a:rPr lang="en-GB" sz="1400" b="1" dirty="0" smtClean="0"/>
              <a:t>11</a:t>
            </a:r>
            <a:r>
              <a:rPr lang="en-GB" sz="1400" dirty="0" smtClean="0"/>
              <a:t> </a:t>
            </a:r>
            <a:r>
              <a:rPr lang="en-GB" sz="1400" dirty="0"/>
              <a:t>– Introduce the </a:t>
            </a:r>
            <a:r>
              <a:rPr lang="en-GB" sz="1400" dirty="0" smtClean="0"/>
              <a:t>modern Console game market and </a:t>
            </a:r>
            <a:r>
              <a:rPr lang="en-GB" sz="1400" dirty="0"/>
              <a:t>describe the </a:t>
            </a:r>
            <a:r>
              <a:rPr lang="en-GB" sz="1400" dirty="0" smtClean="0"/>
              <a:t>USP </a:t>
            </a:r>
            <a:r>
              <a:rPr lang="en-GB" sz="1400" dirty="0"/>
              <a:t>using game </a:t>
            </a:r>
            <a:r>
              <a:rPr lang="en-GB" sz="1400" dirty="0" smtClean="0"/>
              <a:t> and hardware examples</a:t>
            </a:r>
            <a:r>
              <a:rPr lang="en-GB" sz="1400" dirty="0" smtClean="0"/>
              <a:t>.</a:t>
            </a:r>
            <a:endParaRPr lang="en-GB" sz="1400" dirty="0" smtClean="0"/>
          </a:p>
        </p:txBody>
      </p:sp>
      <p:graphicFrame>
        <p:nvGraphicFramePr>
          <p:cNvPr id="9" name="Table 8"/>
          <p:cNvGraphicFramePr>
            <a:graphicFrameLocks noGrp="1"/>
          </p:cNvGraphicFramePr>
          <p:nvPr>
            <p:extLst>
              <p:ext uri="{D42A27DB-BD31-4B8C-83A1-F6EECF244321}">
                <p14:modId xmlns:p14="http://schemas.microsoft.com/office/powerpoint/2010/main" val="3779020383"/>
              </p:ext>
            </p:extLst>
          </p:nvPr>
        </p:nvGraphicFramePr>
        <p:xfrm>
          <a:off x="251520" y="6021288"/>
          <a:ext cx="8568950" cy="370840"/>
        </p:xfrm>
        <a:graphic>
          <a:graphicData uri="http://schemas.openxmlformats.org/drawingml/2006/table">
            <a:tbl>
              <a:tblPr firstRow="1" bandRow="1">
                <a:tableStyleId>{5C22544A-7EE6-4342-B048-85BDC9FD1C3A}</a:tableStyleId>
              </a:tblPr>
              <a:tblGrid>
                <a:gridCol w="1713790"/>
                <a:gridCol w="1958618"/>
                <a:gridCol w="936104"/>
                <a:gridCol w="1656184"/>
                <a:gridCol w="2304254"/>
              </a:tblGrid>
              <a:tr h="370840">
                <a:tc>
                  <a:txBody>
                    <a:bodyPr/>
                    <a:lstStyle/>
                    <a:p>
                      <a:pPr algn="ctr"/>
                      <a:r>
                        <a:rPr lang="en-GB" sz="1600" dirty="0" smtClean="0"/>
                        <a:t>Hardware</a:t>
                      </a:r>
                      <a:endParaRPr lang="en-GB" sz="1600" dirty="0"/>
                    </a:p>
                  </a:txBody>
                  <a:tcPr/>
                </a:tc>
                <a:tc>
                  <a:txBody>
                    <a:bodyPr/>
                    <a:lstStyle/>
                    <a:p>
                      <a:pPr algn="ctr"/>
                      <a:r>
                        <a:rPr lang="en-GB" sz="1600" dirty="0" smtClean="0"/>
                        <a:t>USP</a:t>
                      </a:r>
                      <a:endParaRPr lang="en-GB" sz="1600" dirty="0"/>
                    </a:p>
                  </a:txBody>
                  <a:tcPr/>
                </a:tc>
                <a:tc>
                  <a:txBody>
                    <a:bodyPr/>
                    <a:lstStyle/>
                    <a:p>
                      <a:pPr algn="ctr"/>
                      <a:r>
                        <a:rPr lang="en-GB" sz="1600" dirty="0" smtClean="0"/>
                        <a:t>Games</a:t>
                      </a:r>
                      <a:endParaRPr lang="en-GB" sz="1600" dirty="0"/>
                    </a:p>
                  </a:txBody>
                  <a:tcPr/>
                </a:tc>
                <a:tc>
                  <a:txBody>
                    <a:bodyPr/>
                    <a:lstStyle/>
                    <a:p>
                      <a:pPr algn="ctr"/>
                      <a:r>
                        <a:rPr lang="en-GB" sz="1600" dirty="0" smtClean="0"/>
                        <a:t>Comparisons</a:t>
                      </a:r>
                      <a:endParaRPr lang="en-GB" sz="1600" dirty="0"/>
                    </a:p>
                  </a:txBody>
                  <a:tcPr/>
                </a:tc>
                <a:tc>
                  <a:txBody>
                    <a:bodyPr/>
                    <a:lstStyle/>
                    <a:p>
                      <a:pPr algn="ctr"/>
                      <a:r>
                        <a:rPr lang="en-GB" sz="1600" dirty="0" smtClean="0"/>
                        <a:t>Additional Features</a:t>
                      </a:r>
                      <a:endParaRPr lang="en-GB" sz="1600" dirty="0"/>
                    </a:p>
                  </a:txBody>
                  <a:tcPr/>
                </a:tc>
              </a:tr>
            </a:tbl>
          </a:graphicData>
        </a:graphic>
      </p:graphicFrame>
    </p:spTree>
    <p:extLst>
      <p:ext uri="{BB962C8B-B14F-4D97-AF65-F5344CB8AC3E}">
        <p14:creationId xmlns:p14="http://schemas.microsoft.com/office/powerpoint/2010/main" val="4010021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20688"/>
            <a:ext cx="6840760" cy="5807568"/>
          </a:xfrm>
        </p:spPr>
        <p:txBody>
          <a:bodyPr>
            <a:noAutofit/>
          </a:bodyPr>
          <a:lstStyle/>
          <a:p>
            <a:pPr marL="255588" indent="-255588"/>
            <a:r>
              <a:rPr lang="en-GB" sz="1800" dirty="0" smtClean="0"/>
              <a:t>Ever since Mattel, </a:t>
            </a:r>
            <a:r>
              <a:rPr lang="en-GB" sz="1800" dirty="0" err="1" smtClean="0"/>
              <a:t>Microvision</a:t>
            </a:r>
            <a:r>
              <a:rPr lang="en-GB" sz="1800" dirty="0" smtClean="0"/>
              <a:t> and Nintendo introduced the world to handheld systems people have enjoyed gaming on the go and there have been some notable success and failures through this journey.</a:t>
            </a:r>
          </a:p>
          <a:p>
            <a:pPr marL="255588" indent="-255588"/>
            <a:r>
              <a:rPr lang="en-GB" sz="1800" dirty="0" smtClean="0"/>
              <a:t>Today with a plethora of different systems that can play games, hand held gaming is both maturing and hitting the main stream.</a:t>
            </a:r>
          </a:p>
          <a:p>
            <a:pPr marL="255588" indent="-255588"/>
            <a:r>
              <a:rPr lang="en-GB" sz="1800" dirty="0" smtClean="0"/>
              <a:t>Today the main contenders are:</a:t>
            </a:r>
          </a:p>
          <a:p>
            <a:pPr lvl="1"/>
            <a:r>
              <a:rPr lang="en-GB" sz="1800" dirty="0" smtClean="0"/>
              <a:t>Nintendo’s DS, </a:t>
            </a:r>
            <a:r>
              <a:rPr lang="en-GB" sz="1800" dirty="0" err="1" smtClean="0"/>
              <a:t>DSi</a:t>
            </a:r>
            <a:endParaRPr lang="en-GB" sz="1800" dirty="0" smtClean="0"/>
          </a:p>
          <a:p>
            <a:pPr lvl="1"/>
            <a:r>
              <a:rPr lang="en-GB" sz="1800" dirty="0" smtClean="0"/>
              <a:t>Sony’s PSP and Vita</a:t>
            </a:r>
          </a:p>
          <a:p>
            <a:pPr lvl="1"/>
            <a:r>
              <a:rPr lang="en-GB" sz="1800" dirty="0" smtClean="0"/>
              <a:t>Apple’s IPOD Touch/iPhone, </a:t>
            </a:r>
            <a:r>
              <a:rPr lang="en-GB" sz="1800" dirty="0" err="1" smtClean="0"/>
              <a:t>iPad</a:t>
            </a:r>
            <a:endParaRPr lang="en-GB" sz="1800" dirty="0" smtClean="0"/>
          </a:p>
          <a:p>
            <a:pPr lvl="1"/>
            <a:r>
              <a:rPr lang="en-GB" sz="1800" dirty="0" smtClean="0"/>
              <a:t>Mobile phones  - Java in nature but developing, dominated by IOS, </a:t>
            </a:r>
            <a:r>
              <a:rPr lang="en-GB" sz="1800" dirty="0" smtClean="0">
                <a:hlinkClick r:id="rId2"/>
              </a:rPr>
              <a:t>Android </a:t>
            </a:r>
            <a:r>
              <a:rPr lang="en-GB" sz="1800" dirty="0" smtClean="0"/>
              <a:t>and Windows based.</a:t>
            </a:r>
            <a:endParaRPr lang="en-GB" sz="1050" dirty="0" smtClean="0"/>
          </a:p>
          <a:p>
            <a:endParaRPr lang="en-GB" sz="1400" dirty="0" smtClean="0">
              <a:hlinkClick r:id=""/>
            </a:endParaRPr>
          </a:p>
          <a:p>
            <a:r>
              <a:rPr lang="en-GB" sz="1400" dirty="0" smtClean="0">
                <a:hlinkClick r:id=""/>
              </a:rPr>
              <a:t>http://en.wikipedia.org/wiki/Handheld_game_console</a:t>
            </a:r>
            <a:r>
              <a:rPr lang="en-GB" sz="1400" dirty="0" smtClean="0"/>
              <a:t> </a:t>
            </a:r>
          </a:p>
          <a:p>
            <a:r>
              <a:rPr lang="en-GB" sz="1400" dirty="0" smtClean="0">
                <a:hlinkClick r:id="rId3"/>
              </a:rPr>
              <a:t>http://www.engadget.com/2006/03/03/a-brief-history-of-</a:t>
            </a:r>
            <a:br>
              <a:rPr lang="en-GB" sz="1400" dirty="0" smtClean="0">
                <a:hlinkClick r:id="rId3"/>
              </a:rPr>
            </a:br>
            <a:r>
              <a:rPr lang="en-GB" sz="1400" dirty="0" smtClean="0">
                <a:hlinkClick r:id="rId3"/>
              </a:rPr>
              <a:t>handheld-video-games/</a:t>
            </a:r>
            <a:r>
              <a:rPr lang="en-GB" sz="1400" dirty="0" smtClean="0"/>
              <a:t> </a:t>
            </a:r>
          </a:p>
        </p:txBody>
      </p:sp>
      <p:pic>
        <p:nvPicPr>
          <p:cNvPr id="1026" name="Picture 2"/>
          <p:cNvPicPr>
            <a:picLocks noChangeAspect="1" noChangeArrowheads="1"/>
          </p:cNvPicPr>
          <p:nvPr/>
        </p:nvPicPr>
        <p:blipFill>
          <a:blip r:embed="rId4" cstate="print"/>
          <a:srcRect/>
          <a:stretch>
            <a:fillRect/>
          </a:stretch>
        </p:blipFill>
        <p:spPr bwMode="auto">
          <a:xfrm>
            <a:off x="7928189" y="4797152"/>
            <a:ext cx="1027749" cy="1547815"/>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6759199" y="4791968"/>
            <a:ext cx="1071570" cy="1552999"/>
          </a:xfrm>
          <a:prstGeom prst="rect">
            <a:avLst/>
          </a:prstGeom>
          <a:noFill/>
          <a:ln w="9525">
            <a:noFill/>
            <a:miter lim="800000"/>
            <a:headEnd/>
            <a:tailEnd/>
          </a:ln>
        </p:spPr>
      </p:pic>
      <p:pic>
        <p:nvPicPr>
          <p:cNvPr id="1029" name="Picture 5"/>
          <p:cNvPicPr>
            <a:picLocks noChangeAspect="1" noChangeArrowheads="1"/>
          </p:cNvPicPr>
          <p:nvPr/>
        </p:nvPicPr>
        <p:blipFill>
          <a:blip r:embed="rId6" cstate="print"/>
          <a:srcRect/>
          <a:stretch>
            <a:fillRect/>
          </a:stretch>
        </p:blipFill>
        <p:spPr bwMode="auto">
          <a:xfrm>
            <a:off x="7617677" y="1556792"/>
            <a:ext cx="1338261" cy="1642038"/>
          </a:xfrm>
          <a:prstGeom prst="rect">
            <a:avLst/>
          </a:prstGeom>
          <a:noFill/>
          <a:ln w="9525">
            <a:noFill/>
            <a:miter lim="800000"/>
            <a:headEnd/>
            <a:tailEnd/>
          </a:ln>
        </p:spPr>
      </p:pic>
      <p:pic>
        <p:nvPicPr>
          <p:cNvPr id="13314" name="Picture 2" descr="PSP"/>
          <p:cNvPicPr>
            <a:picLocks noChangeAspect="1" noChangeArrowheads="1"/>
          </p:cNvPicPr>
          <p:nvPr/>
        </p:nvPicPr>
        <p:blipFill>
          <a:blip r:embed="rId7" cstate="print"/>
          <a:srcRect/>
          <a:stretch>
            <a:fillRect/>
          </a:stretch>
        </p:blipFill>
        <p:spPr bwMode="auto">
          <a:xfrm>
            <a:off x="7341472" y="3356992"/>
            <a:ext cx="1614466" cy="1214422"/>
          </a:xfrm>
          <a:prstGeom prst="rect">
            <a:avLst/>
          </a:prstGeom>
          <a:noFill/>
        </p:spPr>
      </p:pic>
      <p:sp>
        <p:nvSpPr>
          <p:cNvPr id="10" name="Title 1"/>
          <p:cNvSpPr txBox="1">
            <a:spLocks/>
          </p:cNvSpPr>
          <p:nvPr/>
        </p:nvSpPr>
        <p:spPr>
          <a:xfrm>
            <a:off x="179512" y="71414"/>
            <a:ext cx="8858312" cy="54927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600" dirty="0" smtClean="0"/>
              <a:t>M</a:t>
            </a:r>
            <a:r>
              <a:rPr lang="en-GB" sz="3600" dirty="0" smtClean="0"/>
              <a:t>1.6 </a:t>
            </a:r>
            <a:r>
              <a:rPr lang="en-GB" sz="3600" dirty="0" smtClean="0"/>
              <a:t>- Platform types </a:t>
            </a:r>
            <a:r>
              <a:rPr lang="en-GB" sz="3600" dirty="0" smtClean="0"/>
              <a:t>–Mobile Gaming</a:t>
            </a:r>
            <a:endParaRPr lang="en-GB" sz="3600" dirty="0"/>
          </a:p>
        </p:txBody>
      </p:sp>
    </p:spTree>
    <p:extLst>
      <p:ext uri="{BB962C8B-B14F-4D97-AF65-F5344CB8AC3E}">
        <p14:creationId xmlns:p14="http://schemas.microsoft.com/office/powerpoint/2010/main" val="15220767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764704"/>
            <a:ext cx="7597508" cy="5616624"/>
          </a:xfrm>
        </p:spPr>
        <p:txBody>
          <a:bodyPr>
            <a:noAutofit/>
          </a:bodyPr>
          <a:lstStyle/>
          <a:p>
            <a:pPr marL="268288" indent="-255588"/>
            <a:r>
              <a:rPr lang="en-GB" sz="1400" dirty="0" smtClean="0"/>
              <a:t>Nintendo first introduced the DS onto the Japanese market in November 2004.  It later, in </a:t>
            </a:r>
            <a:r>
              <a:rPr lang="en-US" sz="1400" dirty="0" smtClean="0"/>
              <a:t>March 2006 (JAP) </a:t>
            </a:r>
            <a:r>
              <a:rPr lang="en-GB" sz="1400" dirty="0" smtClean="0"/>
              <a:t>redesigned it with a sleeker smaller exterior and better screens, microphone and speakers – thus retiring the original DS design.</a:t>
            </a:r>
          </a:p>
          <a:p>
            <a:pPr marL="268288" indent="-255588"/>
            <a:r>
              <a:rPr lang="en-GB" sz="1400" dirty="0" smtClean="0"/>
              <a:t>In </a:t>
            </a:r>
            <a:r>
              <a:rPr lang="en-US" sz="1400" dirty="0" smtClean="0"/>
              <a:t>October 2008 (JAP),</a:t>
            </a:r>
            <a:r>
              <a:rPr lang="en-GB" sz="1400" dirty="0" smtClean="0"/>
              <a:t> </a:t>
            </a:r>
            <a:r>
              <a:rPr lang="en-GB" sz="1400" dirty="0" smtClean="0">
                <a:hlinkClick r:id="rId2"/>
              </a:rPr>
              <a:t>Nintendo </a:t>
            </a:r>
            <a:r>
              <a:rPr lang="en-GB" sz="1400" dirty="0" smtClean="0"/>
              <a:t>have released the DSi with additional features such as camera and in built MP3 (AAC) playback, faster processor, increased RAM, internal storage capacity, an additional SD card reader, larger screens and improved speakers BUT has lost the Gameboy Advanced cartridge slot.</a:t>
            </a:r>
          </a:p>
          <a:p>
            <a:pPr marL="268288" indent="-255588"/>
            <a:r>
              <a:rPr lang="en-GB" sz="1400" dirty="0" smtClean="0"/>
              <a:t>The DS quickly became a phenomenon due to its innovative touch screen interface attracting non gamers into purchases.  Couple this with casual friendly game and non game releases such as </a:t>
            </a:r>
            <a:r>
              <a:rPr lang="en-GB" sz="1400" dirty="0" err="1" smtClean="0"/>
              <a:t>Nintendogs</a:t>
            </a:r>
            <a:r>
              <a:rPr lang="en-GB" sz="1400" dirty="0" smtClean="0"/>
              <a:t>, Brain Training, 42 Classic Games, Mario Kart DS and many others.</a:t>
            </a:r>
          </a:p>
          <a:p>
            <a:pPr marL="268288" indent="-255588"/>
            <a:r>
              <a:rPr lang="en-GB" sz="1400" dirty="0" smtClean="0"/>
              <a:t>Technical specs are much lower than that of their rivals but that has not stopped the DS from achieving global dominance of sales.  The DS has in built </a:t>
            </a:r>
            <a:r>
              <a:rPr lang="en-GB" sz="1400" dirty="0" err="1" smtClean="0"/>
              <a:t>WiFi</a:t>
            </a:r>
            <a:r>
              <a:rPr lang="en-GB" sz="1400" dirty="0" smtClean="0"/>
              <a:t> to allow </a:t>
            </a:r>
            <a:r>
              <a:rPr lang="en-GB" sz="1400" dirty="0" err="1" smtClean="0"/>
              <a:t>wiresless</a:t>
            </a:r>
            <a:r>
              <a:rPr lang="en-GB" sz="1400" dirty="0" smtClean="0"/>
              <a:t> play and access to Multiplayer games over the internet.</a:t>
            </a:r>
          </a:p>
          <a:p>
            <a:pPr marL="268288" indent="-255588"/>
            <a:r>
              <a:rPr lang="en-GB" sz="1400" dirty="0" smtClean="0"/>
              <a:t>Nintendo’s DS uses ROM cartridges but the DSi has the added facility of the DSi Store where software can be, for a price of course, downloaded onto the </a:t>
            </a:r>
            <a:r>
              <a:rPr lang="en-GB" sz="1400" dirty="0" err="1" smtClean="0"/>
              <a:t>DSi’s</a:t>
            </a:r>
            <a:r>
              <a:rPr lang="en-GB" sz="1400" dirty="0" smtClean="0"/>
              <a:t> internal memory making digital distribution a viable part of the supply chain.</a:t>
            </a:r>
          </a:p>
          <a:p>
            <a:pPr marL="268288" indent="-255588"/>
            <a:r>
              <a:rPr lang="en-GB" sz="1400" dirty="0"/>
              <a:t>To look at the influential titles that the DS has you could try some of the links </a:t>
            </a:r>
            <a:r>
              <a:rPr lang="en-GB" sz="1400" dirty="0" smtClean="0"/>
              <a:t>below. Remember </a:t>
            </a:r>
            <a:r>
              <a:rPr lang="en-GB" sz="1400" dirty="0"/>
              <a:t>critical acclaim does not necessarily equal commercial sales.</a:t>
            </a:r>
          </a:p>
          <a:p>
            <a:pPr marL="268288" indent="-255588"/>
            <a:r>
              <a:rPr lang="en-GB" sz="1400" dirty="0"/>
              <a:t>Some notable games are:</a:t>
            </a:r>
          </a:p>
          <a:p>
            <a:pPr lvl="1"/>
            <a:r>
              <a:rPr lang="en-GB" sz="1400" dirty="0"/>
              <a:t>Brain </a:t>
            </a:r>
            <a:r>
              <a:rPr lang="en-GB" sz="1400" dirty="0" smtClean="0"/>
              <a:t>Training    Mario </a:t>
            </a:r>
            <a:r>
              <a:rPr lang="en-GB" sz="1400" dirty="0"/>
              <a:t>Kart </a:t>
            </a:r>
            <a:r>
              <a:rPr lang="en-GB" sz="1400" dirty="0" smtClean="0"/>
              <a:t>DS     </a:t>
            </a:r>
            <a:r>
              <a:rPr lang="en-GB" sz="1400" dirty="0" err="1" smtClean="0"/>
              <a:t>Nintendogs</a:t>
            </a:r>
            <a:r>
              <a:rPr lang="en-GB" sz="1400" dirty="0" smtClean="0"/>
              <a:t>    New </a:t>
            </a:r>
            <a:r>
              <a:rPr lang="en-GB" sz="1400" dirty="0"/>
              <a:t>Super Mario brothers</a:t>
            </a:r>
          </a:p>
          <a:p>
            <a:pPr lvl="1"/>
            <a:r>
              <a:rPr lang="en-GB" sz="1400" dirty="0"/>
              <a:t>Animal Crossing :Wild </a:t>
            </a:r>
            <a:r>
              <a:rPr lang="en-GB" sz="1400" dirty="0" smtClean="0"/>
              <a:t>world   </a:t>
            </a:r>
          </a:p>
          <a:p>
            <a:pPr marL="0" lvl="1" indent="0">
              <a:buNone/>
            </a:pPr>
            <a:r>
              <a:rPr lang="en-US" sz="1400" dirty="0" smtClean="0">
                <a:hlinkClick r:id="rId3"/>
              </a:rPr>
              <a:t>http</a:t>
            </a:r>
            <a:r>
              <a:rPr lang="en-US" sz="1400" dirty="0">
                <a:hlinkClick r:id="rId3"/>
              </a:rPr>
              <a:t>://www.metacritic.com/games/ds</a:t>
            </a:r>
            <a:r>
              <a:rPr lang="en-US" sz="1400" dirty="0" smtClean="0">
                <a:hlinkClick r:id="rId3"/>
              </a:rPr>
              <a:t>/</a:t>
            </a:r>
            <a:r>
              <a:rPr lang="en-US" sz="1400" dirty="0" smtClean="0"/>
              <a:t> or </a:t>
            </a:r>
            <a:r>
              <a:rPr lang="en-US" sz="1400" dirty="0" smtClean="0">
                <a:hlinkClick r:id="rId4"/>
              </a:rPr>
              <a:t>http</a:t>
            </a:r>
            <a:r>
              <a:rPr lang="en-US" sz="1400" dirty="0">
                <a:hlinkClick r:id="rId4"/>
              </a:rPr>
              <a:t>://en.wikipedia.org/wiki/List_of_best-selling_video_games</a:t>
            </a:r>
            <a:r>
              <a:rPr lang="en-US" sz="1400" dirty="0"/>
              <a:t> </a:t>
            </a:r>
          </a:p>
          <a:p>
            <a:endParaRPr lang="en-US" sz="1400" dirty="0"/>
          </a:p>
          <a:p>
            <a:endParaRPr lang="en-US" sz="1400" dirty="0"/>
          </a:p>
        </p:txBody>
      </p:sp>
      <p:pic>
        <p:nvPicPr>
          <p:cNvPr id="7172" name="Picture 4" descr="File:DSLite white trans.png">
            <a:hlinkClick r:id="rId5"/>
          </p:cNvPr>
          <p:cNvPicPr>
            <a:picLocks noChangeAspect="1" noChangeArrowheads="1"/>
          </p:cNvPicPr>
          <p:nvPr/>
        </p:nvPicPr>
        <p:blipFill>
          <a:blip r:embed="rId6" cstate="print"/>
          <a:srcRect/>
          <a:stretch>
            <a:fillRect/>
          </a:stretch>
        </p:blipFill>
        <p:spPr bwMode="auto">
          <a:xfrm>
            <a:off x="7618708" y="2564904"/>
            <a:ext cx="1428728" cy="1296679"/>
          </a:xfrm>
          <a:prstGeom prst="rect">
            <a:avLst/>
          </a:prstGeom>
          <a:noFill/>
        </p:spPr>
      </p:pic>
      <p:pic>
        <p:nvPicPr>
          <p:cNvPr id="7174" name="Picture 6" descr="http://blognintendo.files.wordpress.com/2008/10/dsi1.jpg"/>
          <p:cNvPicPr>
            <a:picLocks noChangeAspect="1" noChangeArrowheads="1"/>
          </p:cNvPicPr>
          <p:nvPr/>
        </p:nvPicPr>
        <p:blipFill>
          <a:blip r:embed="rId7" cstate="print"/>
          <a:srcRect l="4422" t="6470" r="7131" b="2946"/>
          <a:stretch>
            <a:fillRect/>
          </a:stretch>
        </p:blipFill>
        <p:spPr bwMode="auto">
          <a:xfrm>
            <a:off x="7812360" y="877572"/>
            <a:ext cx="1235076" cy="1535487"/>
          </a:xfrm>
          <a:prstGeom prst="rect">
            <a:avLst/>
          </a:prstGeom>
          <a:noFill/>
        </p:spPr>
      </p:pic>
      <p:pic>
        <p:nvPicPr>
          <p:cNvPr id="6148" name="Picture 4" descr="http://i01.i.aliimg.com/wsphoto/v0/1294542133/-font-b-newest-b-font-32G-335-in-1-multi-font-b-game-b-font.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20258" y="4077072"/>
            <a:ext cx="1361402" cy="1440160"/>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p:cNvSpPr txBox="1">
            <a:spLocks/>
          </p:cNvSpPr>
          <p:nvPr/>
        </p:nvSpPr>
        <p:spPr>
          <a:xfrm>
            <a:off x="179512" y="71414"/>
            <a:ext cx="8858312" cy="62128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M</a:t>
            </a:r>
            <a:r>
              <a:rPr lang="en-GB" dirty="0" smtClean="0"/>
              <a:t>1.6 </a:t>
            </a:r>
            <a:r>
              <a:rPr lang="en-GB" dirty="0" smtClean="0"/>
              <a:t>- Platform types – </a:t>
            </a:r>
            <a:r>
              <a:rPr lang="en-GB" dirty="0"/>
              <a:t>N</a:t>
            </a:r>
            <a:r>
              <a:rPr lang="en-GB" dirty="0" smtClean="0"/>
              <a:t>intendo</a:t>
            </a:r>
            <a:endParaRPr lang="en-GB" dirty="0"/>
          </a:p>
        </p:txBody>
      </p:sp>
    </p:spTree>
    <p:extLst>
      <p:ext uri="{BB962C8B-B14F-4D97-AF65-F5344CB8AC3E}">
        <p14:creationId xmlns:p14="http://schemas.microsoft.com/office/powerpoint/2010/main" val="6737689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22902"/>
            <a:ext cx="8229600" cy="569794"/>
          </a:xfrm>
        </p:spPr>
        <p:txBody>
          <a:bodyPr>
            <a:normAutofit fontScale="90000"/>
          </a:bodyPr>
          <a:lstStyle/>
          <a:p>
            <a:r>
              <a:rPr lang="en-GB" dirty="0" smtClean="0"/>
              <a:t>M</a:t>
            </a:r>
            <a:r>
              <a:rPr lang="en-GB" dirty="0" smtClean="0"/>
              <a:t>1.6 </a:t>
            </a:r>
            <a:r>
              <a:rPr lang="en-GB" dirty="0"/>
              <a:t>- Platform types – </a:t>
            </a:r>
            <a:r>
              <a:rPr lang="en-GB" dirty="0" smtClean="0"/>
              <a:t>Sony</a:t>
            </a:r>
            <a:endParaRPr lang="en-GB" dirty="0"/>
          </a:p>
        </p:txBody>
      </p:sp>
      <p:sp>
        <p:nvSpPr>
          <p:cNvPr id="3" name="Content Placeholder 2"/>
          <p:cNvSpPr>
            <a:spLocks noGrp="1"/>
          </p:cNvSpPr>
          <p:nvPr>
            <p:ph idx="1"/>
          </p:nvPr>
        </p:nvSpPr>
        <p:spPr>
          <a:xfrm>
            <a:off x="251520" y="764704"/>
            <a:ext cx="7210209" cy="5544616"/>
          </a:xfrm>
        </p:spPr>
        <p:txBody>
          <a:bodyPr>
            <a:noAutofit/>
          </a:bodyPr>
          <a:lstStyle/>
          <a:p>
            <a:pPr marL="255588" indent="-255588"/>
            <a:r>
              <a:rPr lang="en-GB" sz="1300" dirty="0" smtClean="0"/>
              <a:t>Sony’s first foray into the handheld market has been a reasonable success considering the historic dominance of the Nintendo brand. Sony launched its PSP in December 2004 (JAP), and was instantly an object of desire due to its sleek, stylish looks and massive widescreen LCD screen.</a:t>
            </a:r>
          </a:p>
          <a:p>
            <a:pPr marL="255588" indent="-255588"/>
            <a:r>
              <a:rPr lang="en-GB" sz="1300" dirty="0" smtClean="0"/>
              <a:t>Whereas Nintendo has chosen to stick to ROM based cartridges Sony has used a proprietary </a:t>
            </a:r>
            <a:r>
              <a:rPr lang="en-GB" sz="1300" dirty="0" smtClean="0">
                <a:hlinkClick r:id="rId2"/>
              </a:rPr>
              <a:t>UMD</a:t>
            </a:r>
            <a:r>
              <a:rPr lang="en-GB" sz="1300" dirty="0" smtClean="0"/>
              <a:t> (Universal Media Disc) which is a small optical storage device like a minidisc.</a:t>
            </a:r>
            <a:r>
              <a:rPr lang="en-US" sz="1300" dirty="0" smtClean="0"/>
              <a:t>  This is power hungry as the disc needs to be spinning in order to be read leading to poor battery performance.</a:t>
            </a:r>
          </a:p>
          <a:p>
            <a:pPr marL="255588" indent="-255588"/>
            <a:r>
              <a:rPr lang="en-GB" sz="1300" dirty="0" smtClean="0"/>
              <a:t>The PSP is much more of a multimedia device, offering MP3 playback, films, photos, internet browsing and VOIP (with later models PSP 2000 and 3000).</a:t>
            </a:r>
          </a:p>
          <a:p>
            <a:pPr marL="255588" indent="-255588"/>
            <a:r>
              <a:rPr lang="en-GB" sz="1300" dirty="0" smtClean="0"/>
              <a:t>There have been some stand out titles such as God of War – Chains of Olympus, Wipeout Pure and the Grand Theft Auto stories collection.</a:t>
            </a:r>
          </a:p>
          <a:p>
            <a:pPr marL="255588" indent="-255588"/>
            <a:r>
              <a:rPr lang="en-GB" sz="1300" dirty="0" smtClean="0"/>
              <a:t>News Flash – Sony have just announced the PSP Go which removes the UMD drive - </a:t>
            </a:r>
            <a:r>
              <a:rPr lang="en-GB" sz="1300" dirty="0" smtClean="0">
                <a:hlinkClick r:id="rId3"/>
              </a:rPr>
              <a:t>http://news.bbc.co.uk/1/hi/technology/8076573.stm</a:t>
            </a:r>
            <a:r>
              <a:rPr lang="en-GB" sz="1300" dirty="0" smtClean="0"/>
              <a:t> </a:t>
            </a:r>
          </a:p>
          <a:p>
            <a:pPr marL="255588" indent="-255588"/>
            <a:r>
              <a:rPr lang="en-GB" sz="1300" dirty="0"/>
              <a:t>Some notable games include:</a:t>
            </a:r>
          </a:p>
          <a:p>
            <a:pPr marL="450850" lvl="1" indent="-177800"/>
            <a:r>
              <a:rPr lang="en-GB" sz="1300" i="1" dirty="0"/>
              <a:t>Monster Hunter Freedom Unite</a:t>
            </a:r>
            <a:r>
              <a:rPr lang="en-GB" sz="1300" dirty="0"/>
              <a:t> (3 million shipped in Japan)</a:t>
            </a:r>
            <a:endParaRPr lang="en-GB" sz="1300" baseline="30000" dirty="0"/>
          </a:p>
          <a:p>
            <a:pPr marL="450850" lvl="1" indent="-177800"/>
            <a:r>
              <a:rPr lang="en-GB" sz="1300" i="1" dirty="0"/>
              <a:t>Grand Theft Auto: Liberty City Stories</a:t>
            </a:r>
            <a:r>
              <a:rPr lang="en-GB" sz="1300" dirty="0"/>
              <a:t> (2,725,507 approximately: 2 million in US,</a:t>
            </a:r>
            <a:r>
              <a:rPr lang="en-GB" sz="1300" baseline="30000" dirty="0"/>
              <a:t> </a:t>
            </a:r>
            <a:r>
              <a:rPr lang="en-GB" sz="1300" dirty="0"/>
              <a:t>125,507 in Japan, 600,000 in UK)</a:t>
            </a:r>
          </a:p>
          <a:p>
            <a:pPr marL="450850" lvl="1" indent="-177800"/>
            <a:r>
              <a:rPr lang="en-GB" sz="1300" i="1" dirty="0" err="1"/>
              <a:t>Daxter</a:t>
            </a:r>
            <a:r>
              <a:rPr lang="en-GB" sz="1300" dirty="0"/>
              <a:t> (</a:t>
            </a:r>
            <a:r>
              <a:rPr lang="en-GB" sz="1300" dirty="0" smtClean="0"/>
              <a:t>2.3m), </a:t>
            </a:r>
            <a:r>
              <a:rPr lang="en-GB" sz="1300" i="1" dirty="0" smtClean="0"/>
              <a:t>Monster </a:t>
            </a:r>
            <a:r>
              <a:rPr lang="en-GB" sz="1300" i="1" dirty="0"/>
              <a:t>Hunter Freedom 2</a:t>
            </a:r>
            <a:r>
              <a:rPr lang="en-GB" sz="1300" dirty="0"/>
              <a:t> (</a:t>
            </a:r>
            <a:r>
              <a:rPr lang="en-GB" sz="1300" dirty="0" smtClean="0"/>
              <a:t>2.25m), </a:t>
            </a:r>
            <a:r>
              <a:rPr lang="en-GB" sz="1300" i="1" dirty="0" smtClean="0"/>
              <a:t>Crisis </a:t>
            </a:r>
            <a:r>
              <a:rPr lang="en-GB" sz="1300" i="1" dirty="0"/>
              <a:t>Core: Final Fantasy VII</a:t>
            </a:r>
            <a:r>
              <a:rPr lang="en-GB" sz="1300" dirty="0"/>
              <a:t> (</a:t>
            </a:r>
            <a:r>
              <a:rPr lang="en-GB" sz="1300" dirty="0" smtClean="0"/>
              <a:t>1.96m </a:t>
            </a:r>
            <a:r>
              <a:rPr lang="en-GB" sz="1300" dirty="0"/>
              <a:t>during 2008</a:t>
            </a:r>
            <a:r>
              <a:rPr lang="en-GB" sz="1300" dirty="0" smtClean="0"/>
              <a:t>), </a:t>
            </a:r>
            <a:r>
              <a:rPr lang="en-GB" sz="1300" i="1" dirty="0" smtClean="0"/>
              <a:t>Midnight </a:t>
            </a:r>
            <a:r>
              <a:rPr lang="en-GB" sz="1300" i="1" dirty="0"/>
              <a:t>Club 3: DUB Edition</a:t>
            </a:r>
            <a:r>
              <a:rPr lang="en-GB" sz="1300" dirty="0"/>
              <a:t> (</a:t>
            </a:r>
            <a:r>
              <a:rPr lang="en-GB" sz="1300" dirty="0" smtClean="0"/>
              <a:t>1.3m </a:t>
            </a:r>
            <a:r>
              <a:rPr lang="en-GB" sz="1300" dirty="0"/>
              <a:t>approximately: </a:t>
            </a:r>
            <a:r>
              <a:rPr lang="en-GB" sz="1300" dirty="0" smtClean="0"/>
              <a:t>1.1m </a:t>
            </a:r>
            <a:r>
              <a:rPr lang="en-GB" sz="1300" dirty="0"/>
              <a:t>in US,</a:t>
            </a:r>
            <a:r>
              <a:rPr lang="en-GB" sz="1300" baseline="30000" dirty="0"/>
              <a:t> </a:t>
            </a:r>
            <a:r>
              <a:rPr lang="en-GB" sz="1300" dirty="0"/>
              <a:t>200,000 in UK</a:t>
            </a:r>
            <a:r>
              <a:rPr lang="en-GB" sz="1300" dirty="0" smtClean="0"/>
              <a:t>), </a:t>
            </a:r>
            <a:r>
              <a:rPr lang="en-GB" sz="1300" i="1" dirty="0" smtClean="0"/>
              <a:t>Monster </a:t>
            </a:r>
            <a:r>
              <a:rPr lang="en-GB" sz="1300" i="1" dirty="0"/>
              <a:t>Hunter Freedom</a:t>
            </a:r>
            <a:r>
              <a:rPr lang="en-GB" sz="1300" dirty="0"/>
              <a:t> (</a:t>
            </a:r>
            <a:r>
              <a:rPr lang="en-GB" sz="1300" dirty="0" smtClean="0"/>
              <a:t>1.2m), </a:t>
            </a:r>
            <a:r>
              <a:rPr lang="en-GB" sz="1300" i="1" dirty="0" smtClean="0"/>
              <a:t>Need </a:t>
            </a:r>
            <a:r>
              <a:rPr lang="en-GB" sz="1300" i="1" dirty="0"/>
              <a:t>for Speed Most Wanted 5-1-0</a:t>
            </a:r>
            <a:r>
              <a:rPr lang="en-GB" sz="1300" dirty="0"/>
              <a:t> (1,127,151 approximately: </a:t>
            </a:r>
            <a:r>
              <a:rPr lang="en-GB" sz="1300" dirty="0" smtClean="0"/>
              <a:t>1.1m </a:t>
            </a:r>
            <a:r>
              <a:rPr lang="en-GB" sz="1300" dirty="0"/>
              <a:t>in US,</a:t>
            </a:r>
            <a:r>
              <a:rPr lang="en-GB" sz="1300" baseline="30000" dirty="0"/>
              <a:t> </a:t>
            </a:r>
            <a:r>
              <a:rPr lang="en-GB" sz="1300" dirty="0"/>
              <a:t>27,151 in Japan</a:t>
            </a:r>
            <a:r>
              <a:rPr lang="en-GB" sz="1300" dirty="0" smtClean="0"/>
              <a:t>),</a:t>
            </a:r>
            <a:endParaRPr lang="en-GB" sz="1300" dirty="0"/>
          </a:p>
          <a:p>
            <a:pPr marL="450850" lvl="1" indent="-177800"/>
            <a:r>
              <a:rPr lang="en-GB" sz="1300" i="1" dirty="0"/>
              <a:t>Hot Shots Golf: Open Tee</a:t>
            </a:r>
            <a:r>
              <a:rPr lang="en-GB" sz="1300" dirty="0"/>
              <a:t> (</a:t>
            </a:r>
            <a:r>
              <a:rPr lang="en-GB" sz="1300" dirty="0" smtClean="0"/>
              <a:t>1m), </a:t>
            </a:r>
            <a:r>
              <a:rPr lang="en-GB" sz="1300" i="1" dirty="0" smtClean="0"/>
              <a:t>Tekken</a:t>
            </a:r>
            <a:r>
              <a:rPr lang="en-GB" sz="1300" i="1" dirty="0"/>
              <a:t>: Dark Resurrection</a:t>
            </a:r>
            <a:r>
              <a:rPr lang="en-GB" sz="1300" dirty="0"/>
              <a:t> (</a:t>
            </a:r>
            <a:r>
              <a:rPr lang="en-GB" sz="1300" dirty="0" smtClean="0"/>
              <a:t>1m), </a:t>
            </a:r>
            <a:r>
              <a:rPr lang="en-GB" sz="1300" i="1" dirty="0" err="1" smtClean="0"/>
              <a:t>Wipeout</a:t>
            </a:r>
            <a:r>
              <a:rPr lang="en-GB" sz="1300" i="1" dirty="0" smtClean="0"/>
              <a:t> </a:t>
            </a:r>
            <a:r>
              <a:rPr lang="en-GB" sz="1300" i="1" dirty="0"/>
              <a:t>Pure</a:t>
            </a:r>
            <a:r>
              <a:rPr lang="en-GB" sz="1300" dirty="0"/>
              <a:t> (</a:t>
            </a:r>
            <a:r>
              <a:rPr lang="en-GB" sz="1300" dirty="0" smtClean="0"/>
              <a:t>1m)</a:t>
            </a:r>
            <a:endParaRPr lang="en-GB" sz="1300" dirty="0"/>
          </a:p>
          <a:p>
            <a:r>
              <a:rPr lang="en-US" sz="1300" dirty="0" smtClean="0">
                <a:hlinkClick r:id="rId4"/>
              </a:rPr>
              <a:t>http</a:t>
            </a:r>
            <a:r>
              <a:rPr lang="en-US" sz="1300" dirty="0">
                <a:hlinkClick r:id="rId4"/>
              </a:rPr>
              <a:t>://</a:t>
            </a:r>
            <a:r>
              <a:rPr lang="en-US" sz="1300" dirty="0" smtClean="0">
                <a:hlinkClick r:id="rId4"/>
              </a:rPr>
              <a:t>en.wikipedia.org/wiki/List_of_best-selling_video_games</a:t>
            </a:r>
            <a:endParaRPr lang="en-GB" sz="1300" dirty="0" smtClean="0"/>
          </a:p>
        </p:txBody>
      </p:sp>
      <p:pic>
        <p:nvPicPr>
          <p:cNvPr id="6146" name="Picture 2" descr="File:Psp1.png">
            <a:hlinkClick r:id="rId5"/>
          </p:cNvPr>
          <p:cNvPicPr>
            <a:picLocks noChangeAspect="1" noChangeArrowheads="1"/>
          </p:cNvPicPr>
          <p:nvPr/>
        </p:nvPicPr>
        <p:blipFill>
          <a:blip r:embed="rId6" cstate="print"/>
          <a:srcRect/>
          <a:stretch>
            <a:fillRect/>
          </a:stretch>
        </p:blipFill>
        <p:spPr bwMode="auto">
          <a:xfrm>
            <a:off x="7308304" y="1247543"/>
            <a:ext cx="1714496" cy="1029329"/>
          </a:xfrm>
          <a:prstGeom prst="rect">
            <a:avLst/>
          </a:prstGeom>
          <a:noFill/>
        </p:spPr>
      </p:pic>
      <p:pic>
        <p:nvPicPr>
          <p:cNvPr id="10242" name="Picture 2" descr="http://iamrajendra.files.wordpress.com/2009/03/psp-umd.jpg"/>
          <p:cNvPicPr>
            <a:picLocks noChangeAspect="1" noChangeArrowheads="1"/>
          </p:cNvPicPr>
          <p:nvPr/>
        </p:nvPicPr>
        <p:blipFill>
          <a:blip r:embed="rId7" cstate="print"/>
          <a:srcRect/>
          <a:stretch>
            <a:fillRect/>
          </a:stretch>
        </p:blipFill>
        <p:spPr bwMode="auto">
          <a:xfrm>
            <a:off x="7127096" y="2780928"/>
            <a:ext cx="1906839" cy="1512168"/>
          </a:xfrm>
          <a:prstGeom prst="rect">
            <a:avLst/>
          </a:prstGeom>
          <a:noFill/>
        </p:spPr>
      </p:pic>
      <p:pic>
        <p:nvPicPr>
          <p:cNvPr id="9218" name="Picture 2" descr="http://darkzero.co.uk/asset/2009/08/monster-hunter-freedom-unite-8.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52320" y="5417892"/>
            <a:ext cx="1570480" cy="8899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07790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70844"/>
            <a:ext cx="8406676" cy="621852"/>
          </a:xfrm>
        </p:spPr>
        <p:txBody>
          <a:bodyPr>
            <a:normAutofit fontScale="90000"/>
          </a:bodyPr>
          <a:lstStyle/>
          <a:p>
            <a:r>
              <a:rPr lang="en-GB" dirty="0" smtClean="0"/>
              <a:t>M</a:t>
            </a:r>
            <a:r>
              <a:rPr lang="en-GB" dirty="0" smtClean="0"/>
              <a:t>1.6 </a:t>
            </a:r>
            <a:r>
              <a:rPr lang="en-GB" dirty="0"/>
              <a:t>- Platform </a:t>
            </a:r>
            <a:r>
              <a:rPr lang="en-GB" dirty="0" smtClean="0"/>
              <a:t>types - Apple</a:t>
            </a:r>
            <a:endParaRPr lang="en-US" dirty="0"/>
          </a:p>
        </p:txBody>
      </p:sp>
      <p:sp>
        <p:nvSpPr>
          <p:cNvPr id="3" name="Content Placeholder 2"/>
          <p:cNvSpPr>
            <a:spLocks noGrp="1"/>
          </p:cNvSpPr>
          <p:nvPr>
            <p:ph idx="1"/>
          </p:nvPr>
        </p:nvSpPr>
        <p:spPr>
          <a:xfrm>
            <a:off x="214282" y="836712"/>
            <a:ext cx="7566223" cy="5378371"/>
          </a:xfrm>
        </p:spPr>
        <p:txBody>
          <a:bodyPr>
            <a:noAutofit/>
          </a:bodyPr>
          <a:lstStyle/>
          <a:p>
            <a:r>
              <a:rPr lang="en-GB" sz="1350" dirty="0" smtClean="0"/>
              <a:t>Apple released the I-phone in </a:t>
            </a:r>
            <a:r>
              <a:rPr lang="en-US" sz="1350" dirty="0" smtClean="0"/>
              <a:t>June 2007 (USA) </a:t>
            </a:r>
            <a:r>
              <a:rPr lang="en-GB" sz="1350" dirty="0" smtClean="0"/>
              <a:t>and the I-pod Touch in </a:t>
            </a:r>
            <a:r>
              <a:rPr lang="en-US" sz="1350" dirty="0" smtClean="0"/>
              <a:t>September the same year </a:t>
            </a:r>
            <a:r>
              <a:rPr lang="en-GB" sz="1350" dirty="0" smtClean="0"/>
              <a:t>(USA)</a:t>
            </a:r>
            <a:r>
              <a:rPr lang="en-US" sz="1350" dirty="0" smtClean="0"/>
              <a:t>. </a:t>
            </a:r>
            <a:r>
              <a:rPr lang="en-GB" sz="1350" dirty="0" smtClean="0"/>
              <a:t>Both feature a large multi-point touch screen and solid state memory store, either 8, 16 or 32 gig.</a:t>
            </a:r>
          </a:p>
          <a:p>
            <a:r>
              <a:rPr lang="en-GB" sz="1350" dirty="0" smtClean="0"/>
              <a:t>Obviously both can play music, store contacts, play games controlled either through the touch screen or tilt sensors, play video and access the internet through its wireless functions. Through the online Apps store consumers can access a huge variety of different programs both gaming and non-gaming. </a:t>
            </a:r>
          </a:p>
          <a:p>
            <a:r>
              <a:rPr lang="en-US" sz="1350" dirty="0" smtClean="0"/>
              <a:t>There </a:t>
            </a:r>
            <a:r>
              <a:rPr lang="en-US" sz="1350" dirty="0"/>
              <a:t>have been a few notable IPod/I-phone titles:</a:t>
            </a:r>
          </a:p>
          <a:p>
            <a:pPr lvl="1"/>
            <a:r>
              <a:rPr lang="en-GB" sz="1350" dirty="0"/>
              <a:t>Aurora Feint: The </a:t>
            </a:r>
            <a:r>
              <a:rPr lang="en-GB" sz="1350" dirty="0" smtClean="0"/>
              <a:t>Beginning, Candy Crush, Flappy Birds, Crash </a:t>
            </a:r>
            <a:r>
              <a:rPr lang="en-GB" sz="1350" dirty="0"/>
              <a:t>Bandicoot Nitro Kart </a:t>
            </a:r>
            <a:r>
              <a:rPr lang="en-GB" sz="1350" dirty="0" smtClean="0"/>
              <a:t>3D, </a:t>
            </a:r>
            <a:r>
              <a:rPr lang="en-GB" sz="1350" dirty="0" err="1" smtClean="0"/>
              <a:t>Enigmo</a:t>
            </a:r>
            <a:r>
              <a:rPr lang="en-GB" sz="1350" dirty="0" smtClean="0"/>
              <a:t>, Super </a:t>
            </a:r>
            <a:r>
              <a:rPr lang="en-GB" sz="1350" dirty="0"/>
              <a:t>Monkey </a:t>
            </a:r>
            <a:r>
              <a:rPr lang="en-GB" sz="1350" dirty="0" smtClean="0"/>
              <a:t>Ball, Tap </a:t>
            </a:r>
            <a:r>
              <a:rPr lang="en-GB" sz="1350" dirty="0" err="1"/>
              <a:t>Tap</a:t>
            </a:r>
            <a:r>
              <a:rPr lang="en-GB" sz="1350" dirty="0"/>
              <a:t> </a:t>
            </a:r>
            <a:r>
              <a:rPr lang="en-GB" sz="1350" dirty="0" smtClean="0"/>
              <a:t>Revenge, Temple Run, </a:t>
            </a:r>
            <a:r>
              <a:rPr lang="en-US" sz="1350" dirty="0" smtClean="0"/>
              <a:t>Labyrinth, Sonic </a:t>
            </a:r>
            <a:r>
              <a:rPr lang="en-US" sz="1350" dirty="0"/>
              <a:t>the </a:t>
            </a:r>
            <a:r>
              <a:rPr lang="en-US" sz="1350" dirty="0" smtClean="0"/>
              <a:t>Hedgehog, Tetris, </a:t>
            </a:r>
            <a:r>
              <a:rPr lang="en-GB" sz="1350" dirty="0" smtClean="0"/>
              <a:t>Spore </a:t>
            </a:r>
            <a:r>
              <a:rPr lang="en-GB" sz="1350" dirty="0"/>
              <a:t>Origins</a:t>
            </a:r>
            <a:endParaRPr lang="en-US" sz="1350" dirty="0"/>
          </a:p>
          <a:p>
            <a:pPr lvl="1"/>
            <a:r>
              <a:rPr lang="en-US" sz="1350" dirty="0" smtClean="0"/>
              <a:t>There </a:t>
            </a:r>
            <a:r>
              <a:rPr lang="en-US" sz="1350" dirty="0"/>
              <a:t>are many other popular Apps not covered here.</a:t>
            </a:r>
          </a:p>
          <a:p>
            <a:r>
              <a:rPr lang="en-US" sz="1350" dirty="0" smtClean="0">
                <a:hlinkClick r:id="rId2"/>
              </a:rPr>
              <a:t>http</a:t>
            </a:r>
            <a:r>
              <a:rPr lang="en-US" sz="1350" dirty="0">
                <a:hlinkClick r:id="rId2"/>
              </a:rPr>
              <a:t>://toucharcade.com/</a:t>
            </a:r>
            <a:r>
              <a:rPr lang="en-US" sz="1350" dirty="0"/>
              <a:t> </a:t>
            </a:r>
            <a:endParaRPr lang="en-US" sz="1350" dirty="0" smtClean="0"/>
          </a:p>
          <a:p>
            <a:r>
              <a:rPr lang="en-US" sz="1350" dirty="0" smtClean="0"/>
              <a:t>The range of devices means the market share of Apple is around 60%, with the iPhone, </a:t>
            </a:r>
            <a:r>
              <a:rPr lang="en-US" sz="1350" dirty="0" err="1" smtClean="0"/>
              <a:t>iPad</a:t>
            </a:r>
            <a:r>
              <a:rPr lang="en-US" sz="1350" dirty="0" smtClean="0"/>
              <a:t>, </a:t>
            </a:r>
            <a:r>
              <a:rPr lang="en-US" sz="1350" dirty="0" err="1" smtClean="0"/>
              <a:t>iTouch</a:t>
            </a:r>
            <a:r>
              <a:rPr lang="en-US" sz="1350" dirty="0" smtClean="0"/>
              <a:t> etc., this market is flexible, new machines being released every two years keeps the gaming more buoyant and App development profitable.</a:t>
            </a:r>
          </a:p>
          <a:p>
            <a:r>
              <a:rPr lang="en-US" sz="1350" dirty="0" smtClean="0"/>
              <a:t>Because of the vastness of the App community and the quick turnover of Apps, there tends to be an initial enthusiasm, a flurry of sales and then drop off.  Expected sales of 1m are not uncommon. The compatibility with genres, iPhone to </a:t>
            </a:r>
            <a:r>
              <a:rPr lang="en-US" sz="1350" dirty="0" err="1" smtClean="0"/>
              <a:t>iPad</a:t>
            </a:r>
            <a:r>
              <a:rPr lang="en-US" sz="1350" dirty="0" smtClean="0"/>
              <a:t> means a lucrative transfer of products and Apps making this a vibrant market.</a:t>
            </a:r>
          </a:p>
          <a:p>
            <a:r>
              <a:rPr lang="en-US" sz="1350" dirty="0" smtClean="0"/>
              <a:t>The downside is the limitation of the device. Lovely though they look and </a:t>
            </a:r>
            <a:r>
              <a:rPr lang="en-US" sz="1350" dirty="0" err="1" smtClean="0"/>
              <a:t>colourful</a:t>
            </a:r>
            <a:r>
              <a:rPr lang="en-US" sz="1350" dirty="0" smtClean="0"/>
              <a:t>, they have low resolution and low memory usage. The hardware limitations compared to the handheld market makes them limited but the pricing strategy usually matches this limitation.</a:t>
            </a:r>
            <a:endParaRPr lang="en-US" sz="1350" dirty="0"/>
          </a:p>
        </p:txBody>
      </p:sp>
      <p:pic>
        <p:nvPicPr>
          <p:cNvPr id="7172" name="Picture 4" descr="http://upload.wikimedia.org/wikipedia/en/thumb/3/38/App_Store_2.2.png/120px-App_Store_2.2.png">
            <a:hlinkClick r:id="rId3" tooltip="The App Store on an iPod Touch."/>
          </p:cNvPr>
          <p:cNvPicPr>
            <a:picLocks noChangeAspect="1" noChangeArrowheads="1"/>
          </p:cNvPicPr>
          <p:nvPr/>
        </p:nvPicPr>
        <p:blipFill>
          <a:blip r:embed="rId4" cstate="print"/>
          <a:srcRect/>
          <a:stretch>
            <a:fillRect/>
          </a:stretch>
        </p:blipFill>
        <p:spPr bwMode="auto">
          <a:xfrm>
            <a:off x="7884368" y="4689140"/>
            <a:ext cx="1120889" cy="1681334"/>
          </a:xfrm>
          <a:prstGeom prst="rect">
            <a:avLst/>
          </a:prstGeom>
          <a:noFill/>
        </p:spPr>
      </p:pic>
      <p:pic>
        <p:nvPicPr>
          <p:cNvPr id="7174" name="Picture 6" descr="http://upload.wikimedia.org/wikipedia/en/thumb/5/5f/IPhone_EDGE_and_3G.png/281px-IPhone_EDGE_and_3G.png">
            <a:hlinkClick r:id="rId5" tooltip="IPhone EDGE and 3G.png"/>
          </p:cNvPr>
          <p:cNvPicPr>
            <a:picLocks noChangeAspect="1" noChangeArrowheads="1"/>
          </p:cNvPicPr>
          <p:nvPr/>
        </p:nvPicPr>
        <p:blipFill>
          <a:blip r:embed="rId6" cstate="print"/>
          <a:srcRect/>
          <a:stretch>
            <a:fillRect/>
          </a:stretch>
        </p:blipFill>
        <p:spPr bwMode="auto">
          <a:xfrm>
            <a:off x="7718117" y="3284984"/>
            <a:ext cx="1287140" cy="1213852"/>
          </a:xfrm>
          <a:prstGeom prst="rect">
            <a:avLst/>
          </a:prstGeom>
          <a:noFill/>
        </p:spPr>
      </p:pic>
      <p:pic>
        <p:nvPicPr>
          <p:cNvPr id="10242" name="Picture 2" descr="http://www.technologytell.com/apple/files/2012/12/Candy-Crush-2.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84368" y="1459634"/>
            <a:ext cx="1120889" cy="16813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042407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2382"/>
            <a:ext cx="8661648" cy="724330"/>
          </a:xfrm>
        </p:spPr>
        <p:txBody>
          <a:bodyPr>
            <a:noAutofit/>
          </a:bodyPr>
          <a:lstStyle/>
          <a:p>
            <a:r>
              <a:rPr lang="en-GB" sz="2800" dirty="0" smtClean="0"/>
              <a:t>M</a:t>
            </a:r>
            <a:r>
              <a:rPr lang="en-GB" sz="2800" dirty="0" smtClean="0"/>
              <a:t>1.6 </a:t>
            </a:r>
            <a:r>
              <a:rPr lang="en-GB" sz="2800" dirty="0"/>
              <a:t>- Platform types </a:t>
            </a:r>
            <a:r>
              <a:rPr lang="en-GB" sz="2800" dirty="0" smtClean="0"/>
              <a:t>– Android and Microsoft</a:t>
            </a:r>
            <a:endParaRPr lang="en-US" sz="2800" dirty="0"/>
          </a:p>
        </p:txBody>
      </p:sp>
      <p:sp>
        <p:nvSpPr>
          <p:cNvPr id="3" name="Content Placeholder 2"/>
          <p:cNvSpPr>
            <a:spLocks noGrp="1"/>
          </p:cNvSpPr>
          <p:nvPr>
            <p:ph idx="1"/>
          </p:nvPr>
        </p:nvSpPr>
        <p:spPr>
          <a:xfrm>
            <a:off x="142844" y="788645"/>
            <a:ext cx="8786874" cy="4008507"/>
          </a:xfrm>
        </p:spPr>
        <p:txBody>
          <a:bodyPr>
            <a:noAutofit/>
          </a:bodyPr>
          <a:lstStyle/>
          <a:p>
            <a:r>
              <a:rPr lang="en-US" sz="1300" dirty="0" smtClean="0"/>
              <a:t>Mobile phones and Tablets (PDA’s) that can play games come in many different variations. The games themselves can be free, free with a trial period or limited functionality, purchased or on a pay monthly basis.</a:t>
            </a:r>
          </a:p>
          <a:p>
            <a:r>
              <a:rPr lang="en-US" sz="1300" dirty="0" smtClean="0"/>
              <a:t>Most modern handsets can play games although some are designed with gaming in mind. </a:t>
            </a:r>
            <a:r>
              <a:rPr lang="en-US" sz="1300" dirty="0" smtClean="0">
                <a:hlinkClick r:id="rId2"/>
              </a:rPr>
              <a:t>Nokia’s Engage </a:t>
            </a:r>
            <a:r>
              <a:rPr lang="en-US" sz="1300" dirty="0" smtClean="0"/>
              <a:t> released in October 2003 was one such phone that ran dedicated Engage software as well as other compatible software including Java apps.  It was for all intense purposes a failure and other companies seemed to have learnt from this. Again the limitations of quality and memory storage is matched by the pricing strategy.</a:t>
            </a:r>
          </a:p>
          <a:p>
            <a:r>
              <a:rPr lang="en-US" sz="1300" dirty="0" smtClean="0"/>
              <a:t>Important considerations for each handset are: how the hardware handles 2D and 3D visuals, how the controls, screen and sound suit gaming and, also importantly, what each handset is like to live with as a phone. Some useful mobile sites: </a:t>
            </a:r>
            <a:r>
              <a:rPr lang="en-US" sz="1300" dirty="0" smtClean="0">
                <a:hlinkClick r:id="rId3"/>
              </a:rPr>
              <a:t>http://www.gameloft.co.uk/</a:t>
            </a:r>
            <a:r>
              <a:rPr lang="en-US" sz="1300" dirty="0" smtClean="0"/>
              <a:t> or </a:t>
            </a:r>
            <a:r>
              <a:rPr lang="en-US" sz="1300" dirty="0" smtClean="0">
                <a:hlinkClick r:id="rId4"/>
              </a:rPr>
              <a:t>http://www.pocketgamer.co.uk/</a:t>
            </a:r>
            <a:r>
              <a:rPr lang="en-US" sz="1300" dirty="0" smtClean="0"/>
              <a:t> </a:t>
            </a:r>
          </a:p>
          <a:p>
            <a:r>
              <a:rPr lang="en-US" sz="1300" dirty="0" smtClean="0"/>
              <a:t>Android and Microsoft are contenders for this market. Both OS’s run a series of upgrades like IOS but are more open source. This means the development of games and apps is more prevalent, spawning varieties of the same game in different formats. For every Flappy Birds there is 5 alternatives. The market share for Android is almost that of apple, just by different manufacturers, Samsung, Nokia, Motorola etc.</a:t>
            </a:r>
          </a:p>
          <a:p>
            <a:r>
              <a:rPr lang="en-US" sz="1300" dirty="0" smtClean="0"/>
              <a:t>Microsoft’s however is more restricted, not as popular and has only a small share of the market. The benefits is the compatibility with the mass Windows market.</a:t>
            </a:r>
          </a:p>
          <a:p>
            <a:r>
              <a:rPr lang="en-US" sz="1300" i="1" dirty="0"/>
              <a:t>Some notable mobile phone titles:</a:t>
            </a:r>
          </a:p>
          <a:p>
            <a:pPr lvl="1"/>
            <a:r>
              <a:rPr lang="en-US" sz="1300" i="1" dirty="0"/>
              <a:t>Block Breaker Deluxe</a:t>
            </a:r>
            <a:r>
              <a:rPr lang="en-US" sz="1300" dirty="0"/>
              <a:t> (</a:t>
            </a:r>
            <a:r>
              <a:rPr lang="en-US" sz="1300" dirty="0" smtClean="0"/>
              <a:t>8m), </a:t>
            </a:r>
            <a:r>
              <a:rPr lang="en-US" sz="1300" i="1" dirty="0" smtClean="0"/>
              <a:t>Sonic </a:t>
            </a:r>
            <a:r>
              <a:rPr lang="en-US" sz="1300" i="1" dirty="0"/>
              <a:t>the Hedgehog</a:t>
            </a:r>
            <a:r>
              <a:rPr lang="en-US" sz="1300" dirty="0"/>
              <a:t> (</a:t>
            </a:r>
            <a:r>
              <a:rPr lang="en-US" sz="1300" dirty="0" smtClean="0"/>
              <a:t>8m), </a:t>
            </a:r>
            <a:r>
              <a:rPr lang="en-US" sz="1300" i="1" dirty="0" smtClean="0"/>
              <a:t>Final </a:t>
            </a:r>
            <a:r>
              <a:rPr lang="en-US" sz="1300" i="1" dirty="0"/>
              <a:t>Fantasy IV: The After Years</a:t>
            </a:r>
            <a:r>
              <a:rPr lang="en-US" sz="1300" dirty="0"/>
              <a:t> (</a:t>
            </a:r>
            <a:r>
              <a:rPr lang="en-US" sz="1300" dirty="0" smtClean="0"/>
              <a:t>3m)</a:t>
            </a:r>
            <a:endParaRPr lang="en-US" sz="1300" dirty="0"/>
          </a:p>
          <a:p>
            <a:pPr lvl="1"/>
            <a:r>
              <a:rPr lang="en-US" sz="1300" i="1" dirty="0"/>
              <a:t>Brain Challenge</a:t>
            </a:r>
            <a:r>
              <a:rPr lang="en-US" sz="1300" dirty="0"/>
              <a:t> (</a:t>
            </a:r>
            <a:r>
              <a:rPr lang="en-US" sz="1300" dirty="0" smtClean="0"/>
              <a:t>1.5m), </a:t>
            </a:r>
            <a:r>
              <a:rPr lang="en-US" sz="1300" i="1" dirty="0" smtClean="0"/>
              <a:t>Bubble </a:t>
            </a:r>
            <a:r>
              <a:rPr lang="en-US" sz="1300" i="1" dirty="0"/>
              <a:t>Bash</a:t>
            </a:r>
            <a:r>
              <a:rPr lang="en-US" sz="1300" dirty="0"/>
              <a:t> (</a:t>
            </a:r>
            <a:r>
              <a:rPr lang="en-US" sz="1300" dirty="0" smtClean="0"/>
              <a:t>1m), </a:t>
            </a:r>
            <a:r>
              <a:rPr lang="en-US" sz="1300" i="1" dirty="0" smtClean="0"/>
              <a:t>Coin </a:t>
            </a:r>
            <a:r>
              <a:rPr lang="en-US" sz="1300" i="1" dirty="0"/>
              <a:t>Stack 2600</a:t>
            </a:r>
            <a:r>
              <a:rPr lang="en-US" sz="1300" dirty="0"/>
              <a:t> (</a:t>
            </a:r>
            <a:r>
              <a:rPr lang="en-US" sz="1300" dirty="0" smtClean="0"/>
              <a:t>1m </a:t>
            </a:r>
            <a:r>
              <a:rPr lang="en-US" sz="1300" dirty="0"/>
              <a:t>in Korea)</a:t>
            </a:r>
          </a:p>
          <a:p>
            <a:pPr lvl="1"/>
            <a:r>
              <a:rPr lang="en-US" sz="1300" i="1" dirty="0"/>
              <a:t>Doom RPG</a:t>
            </a:r>
            <a:r>
              <a:rPr lang="en-US" sz="1300" dirty="0"/>
              <a:t> (</a:t>
            </a:r>
            <a:r>
              <a:rPr lang="en-US" sz="1300" dirty="0" smtClean="0"/>
              <a:t>1m), </a:t>
            </a:r>
            <a:r>
              <a:rPr lang="en-US" sz="1300" i="1" dirty="0" smtClean="0"/>
              <a:t>Guitar </a:t>
            </a:r>
            <a:r>
              <a:rPr lang="en-US" sz="1300" i="1" dirty="0"/>
              <a:t>Hero III Mobile</a:t>
            </a:r>
            <a:r>
              <a:rPr lang="en-US" sz="1300" dirty="0"/>
              <a:t> (</a:t>
            </a:r>
            <a:r>
              <a:rPr lang="en-US" sz="1300" dirty="0" smtClean="0"/>
              <a:t>1m), </a:t>
            </a:r>
            <a:r>
              <a:rPr lang="en-US" sz="1300" i="1" dirty="0" smtClean="0"/>
              <a:t>Super </a:t>
            </a:r>
            <a:r>
              <a:rPr lang="en-US" sz="1300" i="1" dirty="0" err="1"/>
              <a:t>Bomberman</a:t>
            </a:r>
            <a:r>
              <a:rPr lang="en-US" sz="1300" dirty="0"/>
              <a:t> (</a:t>
            </a:r>
            <a:r>
              <a:rPr lang="en-US" sz="1300" dirty="0" smtClean="0"/>
              <a:t>1m</a:t>
            </a:r>
            <a:r>
              <a:rPr lang="en-US" sz="1300" dirty="0" smtClean="0"/>
              <a:t>)</a:t>
            </a:r>
          </a:p>
          <a:p>
            <a:pPr marL="38100" lvl="1" indent="0">
              <a:buNone/>
            </a:pPr>
            <a:r>
              <a:rPr lang="en-GB" sz="1300" b="1" dirty="0"/>
              <a:t>M1.6 - Task 12</a:t>
            </a:r>
            <a:r>
              <a:rPr lang="en-GB" sz="1300" dirty="0"/>
              <a:t> – Introduce the Handheld and PDA Gaming market and different hardware requirements for 4 current technologies and describe how the Console Platform Type has developed over time </a:t>
            </a:r>
            <a:endParaRPr lang="en-US" sz="1300" dirty="0" smtClean="0"/>
          </a:p>
          <a:p>
            <a:pPr lvl="1"/>
            <a:endParaRPr lang="en-US" sz="1300" dirty="0"/>
          </a:p>
        </p:txBody>
      </p:sp>
      <p:graphicFrame>
        <p:nvGraphicFramePr>
          <p:cNvPr id="6" name="Table 5"/>
          <p:cNvGraphicFramePr>
            <a:graphicFrameLocks noGrp="1"/>
          </p:cNvGraphicFramePr>
          <p:nvPr>
            <p:extLst>
              <p:ext uri="{D42A27DB-BD31-4B8C-83A1-F6EECF244321}">
                <p14:modId xmlns:p14="http://schemas.microsoft.com/office/powerpoint/2010/main" val="2375487259"/>
              </p:ext>
            </p:extLst>
          </p:nvPr>
        </p:nvGraphicFramePr>
        <p:xfrm>
          <a:off x="251520" y="6093296"/>
          <a:ext cx="8568950" cy="370840"/>
        </p:xfrm>
        <a:graphic>
          <a:graphicData uri="http://schemas.openxmlformats.org/drawingml/2006/table">
            <a:tbl>
              <a:tblPr firstRow="1" bandRow="1">
                <a:tableStyleId>{5C22544A-7EE6-4342-B048-85BDC9FD1C3A}</a:tableStyleId>
              </a:tblPr>
              <a:tblGrid>
                <a:gridCol w="1713790"/>
                <a:gridCol w="878498"/>
                <a:gridCol w="1656184"/>
                <a:gridCol w="1872208"/>
                <a:gridCol w="2448270"/>
              </a:tblGrid>
              <a:tr h="370840">
                <a:tc>
                  <a:txBody>
                    <a:bodyPr/>
                    <a:lstStyle/>
                    <a:p>
                      <a:pPr algn="ctr"/>
                      <a:r>
                        <a:rPr lang="en-GB" dirty="0" smtClean="0"/>
                        <a:t>Hardware</a:t>
                      </a:r>
                      <a:endParaRPr lang="en-GB" dirty="0"/>
                    </a:p>
                  </a:txBody>
                  <a:tcPr/>
                </a:tc>
                <a:tc>
                  <a:txBody>
                    <a:bodyPr/>
                    <a:lstStyle/>
                    <a:p>
                      <a:pPr algn="ctr"/>
                      <a:r>
                        <a:rPr lang="en-GB" dirty="0" smtClean="0"/>
                        <a:t>USP</a:t>
                      </a:r>
                      <a:endParaRPr lang="en-GB" dirty="0"/>
                    </a:p>
                  </a:txBody>
                  <a:tcPr/>
                </a:tc>
                <a:tc>
                  <a:txBody>
                    <a:bodyPr/>
                    <a:lstStyle/>
                    <a:p>
                      <a:pPr algn="ctr"/>
                      <a:r>
                        <a:rPr lang="en-GB" dirty="0" smtClean="0"/>
                        <a:t>Games</a:t>
                      </a:r>
                      <a:endParaRPr lang="en-GB" dirty="0"/>
                    </a:p>
                  </a:txBody>
                  <a:tcPr/>
                </a:tc>
                <a:tc>
                  <a:txBody>
                    <a:bodyPr/>
                    <a:lstStyle/>
                    <a:p>
                      <a:pPr algn="ctr"/>
                      <a:r>
                        <a:rPr lang="en-GB" dirty="0" smtClean="0"/>
                        <a:t>Comparisons</a:t>
                      </a:r>
                      <a:endParaRPr lang="en-GB" dirty="0"/>
                    </a:p>
                  </a:txBody>
                  <a:tcPr/>
                </a:tc>
                <a:tc>
                  <a:txBody>
                    <a:bodyPr/>
                    <a:lstStyle/>
                    <a:p>
                      <a:pPr algn="ctr"/>
                      <a:r>
                        <a:rPr lang="en-GB" dirty="0" smtClean="0"/>
                        <a:t>Additional Features</a:t>
                      </a:r>
                      <a:endParaRPr lang="en-GB" dirty="0"/>
                    </a:p>
                  </a:txBody>
                  <a:tcPr/>
                </a:tc>
              </a:tr>
            </a:tbl>
          </a:graphicData>
        </a:graphic>
      </p:graphicFrame>
    </p:spTree>
    <p:extLst>
      <p:ext uri="{BB962C8B-B14F-4D97-AF65-F5344CB8AC3E}">
        <p14:creationId xmlns:p14="http://schemas.microsoft.com/office/powerpoint/2010/main" val="8881928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544616"/>
          </a:xfrm>
        </p:spPr>
        <p:txBody>
          <a:bodyPr>
            <a:noAutofit/>
          </a:bodyPr>
          <a:lstStyle/>
          <a:p>
            <a:pPr marL="255588" indent="-255588"/>
            <a:r>
              <a:rPr lang="en-GB" sz="1800" dirty="0" smtClean="0"/>
              <a:t>Back in the days gaming was </a:t>
            </a:r>
            <a:r>
              <a:rPr lang="en-GB" sz="1800" b="1" dirty="0" smtClean="0"/>
              <a:t>stand alone</a:t>
            </a:r>
            <a:r>
              <a:rPr lang="en-GB" sz="1800" dirty="0" smtClean="0"/>
              <a:t>. You could have 4 players, each player a corner of the screen. Goldeneye, Mario Kart. Today games are still stand alone but that is no longer why we buy them. We play COD until it is done, 6 hours or so, and then we go online and spend weeks or months at it. We play </a:t>
            </a:r>
            <a:r>
              <a:rPr lang="en-GB" sz="1800" dirty="0" err="1" smtClean="0"/>
              <a:t>Skyrim</a:t>
            </a:r>
            <a:r>
              <a:rPr lang="en-GB" sz="1800" dirty="0" smtClean="0"/>
              <a:t> all the way through and then go online and get more.  The solitary play and nature of games has always been there. Two player games have been around since Pong, 4 player games came in later with Sega Rally in the arcades and 4 way splitters on the SNES.</a:t>
            </a:r>
          </a:p>
          <a:p>
            <a:pPr marL="255588" indent="-255588"/>
            <a:r>
              <a:rPr lang="en-GB" sz="1800" dirty="0" smtClean="0"/>
              <a:t>There is nothing like a game of FIFA with friends, </a:t>
            </a:r>
            <a:r>
              <a:rPr lang="en-GB" sz="1800" b="1" dirty="0" smtClean="0"/>
              <a:t>controller ports </a:t>
            </a:r>
            <a:r>
              <a:rPr lang="en-GB" sz="1800" dirty="0" smtClean="0"/>
              <a:t>have allowed more players, the Sega Saturn was the first console to take this as a standard followed by PS2 and Dreamcast. Now a games machine without multiplayer is unheard of. The ports and connections changed with each generation until USB became the standard but the 4 way option makes gaming a group thing.</a:t>
            </a:r>
          </a:p>
          <a:p>
            <a:pPr marL="255588" indent="-255588"/>
            <a:r>
              <a:rPr lang="en-GB" sz="1800" dirty="0" smtClean="0"/>
              <a:t>Even on handhelds it became accepted on the Gameboy Advance that two players connected with a wire was better than one and games companies took advantage. The player became an AI on the other screen, more processing power to the  CPU, less storage and thinking in terms of movements.</a:t>
            </a:r>
            <a:endParaRPr lang="en-GB" sz="1800" dirty="0"/>
          </a:p>
        </p:txBody>
      </p:sp>
      <p:sp>
        <p:nvSpPr>
          <p:cNvPr id="17" name="Title 2"/>
          <p:cNvSpPr>
            <a:spLocks noGrp="1"/>
          </p:cNvSpPr>
          <p:nvPr>
            <p:ph type="title"/>
          </p:nvPr>
        </p:nvSpPr>
        <p:spPr>
          <a:xfrm>
            <a:off x="230832" y="116632"/>
            <a:ext cx="8733656" cy="504056"/>
          </a:xfrm>
        </p:spPr>
        <p:txBody>
          <a:bodyPr>
            <a:noAutofit/>
          </a:bodyPr>
          <a:lstStyle/>
          <a:p>
            <a:r>
              <a:rPr lang="en-GB" sz="2400" dirty="0" smtClean="0"/>
              <a:t>M</a:t>
            </a:r>
            <a:r>
              <a:rPr lang="en-GB" sz="2400" dirty="0" smtClean="0"/>
              <a:t>1.7 </a:t>
            </a:r>
            <a:r>
              <a:rPr lang="en-GB" sz="2400" dirty="0"/>
              <a:t>– </a:t>
            </a:r>
            <a:r>
              <a:rPr lang="en-GB" sz="2400" dirty="0" smtClean="0"/>
              <a:t>Av</a:t>
            </a:r>
            <a:r>
              <a:rPr lang="en-GB" sz="2400" dirty="0" smtClean="0"/>
              <a:t>ailability of On-Line Gaming </a:t>
            </a:r>
            <a:r>
              <a:rPr lang="en-GB" sz="2400" dirty="0"/>
              <a:t>- </a:t>
            </a:r>
            <a:r>
              <a:rPr lang="en-GB" sz="2400" dirty="0" smtClean="0"/>
              <a:t>Connectivity</a:t>
            </a:r>
            <a:endParaRPr lang="en-GB" sz="2400" dirty="0"/>
          </a:p>
        </p:txBody>
      </p:sp>
    </p:spTree>
    <p:extLst>
      <p:ext uri="{BB962C8B-B14F-4D97-AF65-F5344CB8AC3E}">
        <p14:creationId xmlns:p14="http://schemas.microsoft.com/office/powerpoint/2010/main" val="175453455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544616"/>
          </a:xfrm>
        </p:spPr>
        <p:txBody>
          <a:bodyPr>
            <a:noAutofit/>
          </a:bodyPr>
          <a:lstStyle/>
          <a:p>
            <a:pPr marL="269875" indent="-255588"/>
            <a:r>
              <a:rPr lang="en-GB" sz="1700" b="1" dirty="0" smtClean="0"/>
              <a:t>Network</a:t>
            </a:r>
            <a:r>
              <a:rPr lang="en-GB" sz="1700" dirty="0" smtClean="0"/>
              <a:t> play came into place with games like Doom, Quake, ROTT, Heretic, FPS shooters where midnight gaming in clubs became fashionable. Today the network play is global with the Internet but before that the rise of multiplayer games and multiplayer contests grew to the point of </a:t>
            </a:r>
            <a:r>
              <a:rPr lang="en-GB" sz="1700" dirty="0" err="1" smtClean="0"/>
              <a:t>Blizzcon</a:t>
            </a:r>
            <a:r>
              <a:rPr lang="en-GB" sz="1700" dirty="0" smtClean="0"/>
              <a:t> proportions. </a:t>
            </a:r>
          </a:p>
          <a:p>
            <a:pPr marL="269875" indent="-255588"/>
            <a:r>
              <a:rPr lang="en-GB" sz="1700" dirty="0" smtClean="0"/>
              <a:t>Game playing on the </a:t>
            </a:r>
            <a:r>
              <a:rPr lang="en-GB" sz="1700" b="1" dirty="0" smtClean="0"/>
              <a:t>Internet</a:t>
            </a:r>
            <a:r>
              <a:rPr lang="en-GB" sz="1700" dirty="0" smtClean="0"/>
              <a:t> as a group is the current wave of team playing proportions. WOW with 6m user, </a:t>
            </a:r>
            <a:r>
              <a:rPr lang="en-GB" sz="1700" dirty="0" err="1" smtClean="0"/>
              <a:t>Starcraft</a:t>
            </a:r>
            <a:r>
              <a:rPr lang="en-GB" sz="1700" dirty="0" smtClean="0"/>
              <a:t> with 3.3, DOTA, COD, EVE, Battlefield. Every FPS game that comes out has Internet play as its hope, the more players the more loyalty. The communication lines that are available allow for mass play within games, new games expect 30,000 players battling against each other in a single conflict. The crashing of GTA online is an indication of the amount of players who believe that online play is the only play.</a:t>
            </a:r>
          </a:p>
          <a:p>
            <a:pPr marL="269875" indent="-255588"/>
            <a:r>
              <a:rPr lang="en-GB" sz="1700" b="1" dirty="0" smtClean="0"/>
              <a:t>Wireless and Bluetooth </a:t>
            </a:r>
            <a:r>
              <a:rPr lang="en-GB" sz="1700" dirty="0" smtClean="0"/>
              <a:t>are more subtle ways of compensation for the Internet and Network play. To link to someone close with wireless or Bluetooth like </a:t>
            </a:r>
            <a:r>
              <a:rPr lang="en-GB" sz="1700" dirty="0" err="1" smtClean="0"/>
              <a:t>DSi</a:t>
            </a:r>
            <a:r>
              <a:rPr lang="en-GB" sz="1700" dirty="0" smtClean="0"/>
              <a:t> and Vita allows for private play, games like </a:t>
            </a:r>
            <a:r>
              <a:rPr lang="en-GB" sz="1700" dirty="0" err="1" smtClean="0"/>
              <a:t>DrawIt</a:t>
            </a:r>
            <a:r>
              <a:rPr lang="en-GB" sz="1700" dirty="0"/>
              <a:t> </a:t>
            </a:r>
            <a:r>
              <a:rPr lang="en-GB" sz="1700" dirty="0" smtClean="0"/>
              <a:t>took advantage of the instant, private communication, the speed is acceptable for all but the higher level of graphic games.</a:t>
            </a:r>
          </a:p>
          <a:p>
            <a:pPr marL="109728" indent="0">
              <a:buNone/>
            </a:pPr>
            <a:r>
              <a:rPr lang="en-GB" sz="1700" b="1" dirty="0" smtClean="0"/>
              <a:t>M1.7</a:t>
            </a:r>
            <a:r>
              <a:rPr lang="en-GB" sz="1700" b="1" dirty="0" smtClean="0"/>
              <a:t> </a:t>
            </a:r>
            <a:r>
              <a:rPr lang="en-GB" sz="1700" b="1" dirty="0" smtClean="0"/>
              <a:t>– </a:t>
            </a:r>
            <a:r>
              <a:rPr lang="en-GB" sz="1700" b="1" dirty="0"/>
              <a:t>Task </a:t>
            </a:r>
            <a:r>
              <a:rPr lang="en-GB" sz="1700" b="1" dirty="0" smtClean="0"/>
              <a:t>13 </a:t>
            </a:r>
            <a:r>
              <a:rPr lang="en-GB" sz="1700" b="1" dirty="0"/>
              <a:t>– </a:t>
            </a:r>
            <a:r>
              <a:rPr lang="en-GB" sz="1700" dirty="0"/>
              <a:t>Using appropriate terminology and examples, describe hardware technologies for game platforms in terms of </a:t>
            </a:r>
            <a:r>
              <a:rPr lang="en-GB" sz="1700" b="1" dirty="0" smtClean="0"/>
              <a:t>Game Connectivity</a:t>
            </a:r>
            <a:r>
              <a:rPr lang="en-GB" sz="1700" dirty="0" smtClean="0"/>
              <a:t> </a:t>
            </a:r>
            <a:r>
              <a:rPr lang="en-GB" sz="1700" dirty="0"/>
              <a:t>in terms of history, purpose and benefits to gaming.</a:t>
            </a:r>
            <a:endParaRPr lang="en-GB" sz="1700" dirty="0">
              <a:solidFill>
                <a:schemeClr val="dk1"/>
              </a:solidFill>
              <a:latin typeface="Arial" pitchFamily="34" charset="0"/>
              <a:cs typeface="Arial" pitchFamily="34" charset="0"/>
            </a:endParaRPr>
          </a:p>
          <a:p>
            <a:endParaRPr lang="en-GB" sz="1700" dirty="0" smtClean="0"/>
          </a:p>
        </p:txBody>
      </p:sp>
      <p:sp>
        <p:nvSpPr>
          <p:cNvPr id="17" name="Title 2"/>
          <p:cNvSpPr>
            <a:spLocks noGrp="1"/>
          </p:cNvSpPr>
          <p:nvPr>
            <p:ph type="title"/>
          </p:nvPr>
        </p:nvSpPr>
        <p:spPr>
          <a:xfrm>
            <a:off x="230832" y="116632"/>
            <a:ext cx="8733656" cy="504056"/>
          </a:xfrm>
        </p:spPr>
        <p:txBody>
          <a:bodyPr>
            <a:noAutofit/>
          </a:bodyPr>
          <a:lstStyle/>
          <a:p>
            <a:r>
              <a:rPr lang="en-GB" sz="2400" dirty="0"/>
              <a:t>M1.7 – Availability of On-Line Gaming - Connectivity</a:t>
            </a:r>
            <a:endParaRPr lang="en-GB" sz="2400" dirty="0"/>
          </a:p>
        </p:txBody>
      </p:sp>
    </p:spTree>
    <p:extLst>
      <p:ext uri="{BB962C8B-B14F-4D97-AF65-F5344CB8AC3E}">
        <p14:creationId xmlns:p14="http://schemas.microsoft.com/office/powerpoint/2010/main" val="35015715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12968" cy="5318051"/>
          </a:xfrm>
        </p:spPr>
        <p:txBody>
          <a:bodyPr>
            <a:normAutofit fontScale="70000" lnSpcReduction="20000"/>
          </a:bodyPr>
          <a:lstStyle/>
          <a:p>
            <a:r>
              <a:rPr lang="en-GB" sz="2800" dirty="0" smtClean="0"/>
              <a:t>Your </a:t>
            </a:r>
            <a:r>
              <a:rPr lang="en-GB" sz="2800" dirty="0" smtClean="0"/>
              <a:t>purchased game </a:t>
            </a:r>
            <a:r>
              <a:rPr lang="en-GB" sz="2800" dirty="0" smtClean="0"/>
              <a:t>is the first stage of the promotion and life cycle of the product. Interest is gathered, peaks and then fades. A year or two down the line </a:t>
            </a:r>
            <a:r>
              <a:rPr lang="en-GB" sz="2800" dirty="0" smtClean="0"/>
              <a:t>the company can come </a:t>
            </a:r>
            <a:r>
              <a:rPr lang="en-GB" sz="2800" dirty="0" smtClean="0"/>
              <a:t>up with a sequel, bigger, better, more in depth with enhanced graphics but </a:t>
            </a:r>
            <a:r>
              <a:rPr lang="en-GB" sz="2800" dirty="0" smtClean="0"/>
              <a:t>will </a:t>
            </a:r>
            <a:r>
              <a:rPr lang="en-GB" sz="2800" dirty="0" smtClean="0"/>
              <a:t>need to market all over again. Customers have a short attention span, they need to be engaged in between releases to maintain that interest.</a:t>
            </a:r>
          </a:p>
          <a:p>
            <a:r>
              <a:rPr lang="en-GB" sz="2800" dirty="0" smtClean="0"/>
              <a:t>Think about COD2, who does not know which position to stand to be safe, what angle to throw the grenade, where the opposition re-spawns. Users clock up hundreds of hours on each level and get bored, who wants to join a frag with die-hards. Similarly WOW, the average keen user will get to the end within a month of play, a complete new version will cost a fortune and have to reinitiate users accounts. So add-ons, more levels, new missions, weapons, battles.</a:t>
            </a:r>
          </a:p>
          <a:p>
            <a:r>
              <a:rPr lang="en-GB" sz="2800" dirty="0" smtClean="0"/>
              <a:t>Few games are unlimited in size, Elite was deemed so large that there were planets with odd names, Doomdark’s Revenge on the Spectrum was rumoured to have 1million levels. Doom moved from game to legend because of the add-ons, downloadable maps, expansion packs, different graphic add-ons.</a:t>
            </a:r>
          </a:p>
        </p:txBody>
      </p:sp>
      <p:sp>
        <p:nvSpPr>
          <p:cNvPr id="3" name="Title 2"/>
          <p:cNvSpPr>
            <a:spLocks noGrp="1"/>
          </p:cNvSpPr>
          <p:nvPr>
            <p:ph type="title"/>
          </p:nvPr>
        </p:nvSpPr>
        <p:spPr>
          <a:xfrm>
            <a:off x="230832" y="116632"/>
            <a:ext cx="8733656" cy="432048"/>
          </a:xfrm>
        </p:spPr>
        <p:txBody>
          <a:bodyPr>
            <a:noAutofit/>
          </a:bodyPr>
          <a:lstStyle/>
          <a:p>
            <a:r>
              <a:rPr lang="en-GB" sz="2000" dirty="0" smtClean="0"/>
              <a:t>D1.1 </a:t>
            </a:r>
            <a:r>
              <a:rPr lang="en-GB" sz="2000" dirty="0"/>
              <a:t>- Visual style and elements of game </a:t>
            </a:r>
            <a:r>
              <a:rPr lang="en-GB" sz="2000" dirty="0" smtClean="0"/>
              <a:t>play – Expansion Packs </a:t>
            </a:r>
            <a:endParaRPr lang="en-GB" sz="2000" dirty="0"/>
          </a:p>
        </p:txBody>
      </p:sp>
    </p:spTree>
    <p:extLst>
      <p:ext uri="{BB962C8B-B14F-4D97-AF65-F5344CB8AC3E}">
        <p14:creationId xmlns:p14="http://schemas.microsoft.com/office/powerpoint/2010/main" val="7546383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3"/>
            <a:ext cx="8784976" cy="5616624"/>
          </a:xfrm>
        </p:spPr>
        <p:txBody>
          <a:bodyPr>
            <a:noAutofit/>
          </a:bodyPr>
          <a:lstStyle/>
          <a:p>
            <a:pPr marL="255588" indent="-255588"/>
            <a:r>
              <a:rPr lang="en-GB" sz="1800" dirty="0"/>
              <a:t>Learners must be taught about the visual styles of a game and the elements that make up that game. This can be using video clips of games from online screen captures (this could be from YouTube or captures that have been performed by the centre). Learners should then play various different games across different platforms, with the set objective of looking at the environment of the game play and the characters within it (this could be set as homework</a:t>
            </a:r>
            <a:r>
              <a:rPr lang="en-GB" sz="1800" dirty="0" smtClean="0"/>
              <a:t>).</a:t>
            </a:r>
          </a:p>
          <a:p>
            <a:pPr marL="255588" indent="-255588"/>
            <a:r>
              <a:rPr lang="en-GB" sz="1800" dirty="0" smtClean="0"/>
              <a:t>They </a:t>
            </a:r>
            <a:r>
              <a:rPr lang="en-GB" sz="1800" dirty="0"/>
              <a:t>should look at the objective of the game and should look at a variety of games including single player and multiplayer and the genres of the games. If possible learners may wish to play on various different consoles and emulators can be used in order to look at old games and the graphics and game play they used from 2D, 3D first person scrolling games and aerial game </a:t>
            </a:r>
            <a:r>
              <a:rPr lang="en-GB" sz="1800" dirty="0" smtClean="0"/>
              <a:t>play.</a:t>
            </a:r>
          </a:p>
          <a:p>
            <a:pPr marL="255588" indent="-255588"/>
            <a:r>
              <a:rPr lang="en-GB" sz="1800" dirty="0" smtClean="0"/>
              <a:t>Learners </a:t>
            </a:r>
            <a:r>
              <a:rPr lang="en-GB" sz="1800" dirty="0"/>
              <a:t>should be looking at the gaming terrains that are used and the renderings of buildings etc. They should also look at not only playing characters but non playing characters that add to the game play and design. Learners may be split into teams and given different games to look at with different objectives and look at how these objectives are achieved within the game; they may then feed back to the rest of the group. </a:t>
            </a:r>
          </a:p>
        </p:txBody>
      </p:sp>
      <p:sp>
        <p:nvSpPr>
          <p:cNvPr id="3" name="Title 2"/>
          <p:cNvSpPr>
            <a:spLocks noGrp="1"/>
          </p:cNvSpPr>
          <p:nvPr>
            <p:ph type="title"/>
          </p:nvPr>
        </p:nvSpPr>
        <p:spPr>
          <a:xfrm>
            <a:off x="230832" y="116632"/>
            <a:ext cx="8733656" cy="648072"/>
          </a:xfrm>
        </p:spPr>
        <p:txBody>
          <a:bodyPr>
            <a:noAutofit/>
          </a:bodyPr>
          <a:lstStyle/>
          <a:p>
            <a:r>
              <a:rPr lang="en-GB" sz="2600" dirty="0"/>
              <a:t>LO1 - Understand game platform </a:t>
            </a:r>
            <a:r>
              <a:rPr lang="en-GB" sz="2600" dirty="0" smtClean="0"/>
              <a:t>types - Scenario</a:t>
            </a:r>
            <a:endParaRPr lang="en-GB" sz="2600" dirty="0"/>
          </a:p>
        </p:txBody>
      </p:sp>
    </p:spTree>
    <p:extLst>
      <p:ext uri="{BB962C8B-B14F-4D97-AF65-F5344CB8AC3E}">
        <p14:creationId xmlns:p14="http://schemas.microsoft.com/office/powerpoint/2010/main" val="14837593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9"/>
            <a:ext cx="8712968" cy="5904656"/>
          </a:xfrm>
        </p:spPr>
        <p:txBody>
          <a:bodyPr>
            <a:normAutofit fontScale="77500" lnSpcReduction="20000"/>
          </a:bodyPr>
          <a:lstStyle/>
          <a:p>
            <a:r>
              <a:rPr lang="en-GB" sz="2800" b="1" dirty="0" smtClean="0"/>
              <a:t>Generated Revenue</a:t>
            </a:r>
            <a:r>
              <a:rPr lang="en-GB" sz="2800" dirty="0" smtClean="0"/>
              <a:t> – Look at how much money downloadable content can generate, look at the sales of GOTY editions, look at the statistics of downloaded content and use examples form multiple games with such content.</a:t>
            </a:r>
          </a:p>
          <a:p>
            <a:r>
              <a:rPr lang="en-GB" sz="2800" b="1" dirty="0" smtClean="0"/>
              <a:t>Graphics</a:t>
            </a:r>
            <a:r>
              <a:rPr lang="en-GB" sz="2800" dirty="0" smtClean="0"/>
              <a:t> – For some games it takes 2 years to make, in the computer industry hardware gets better in that time, faster, 3D modelling programs have updates or new versions that can do better things.</a:t>
            </a:r>
          </a:p>
          <a:p>
            <a:r>
              <a:rPr lang="en-GB" sz="2800" b="1" dirty="0" smtClean="0"/>
              <a:t>Playability</a:t>
            </a:r>
            <a:r>
              <a:rPr lang="en-GB" sz="2800" dirty="0" smtClean="0"/>
              <a:t> – Find the problems and fix them, add more content from feedback, listen to your customers and what they want, read the reviews and see what you can make better.</a:t>
            </a:r>
          </a:p>
          <a:p>
            <a:r>
              <a:rPr lang="en-GB" sz="2800" b="1" dirty="0" smtClean="0"/>
              <a:t>Longevity</a:t>
            </a:r>
            <a:r>
              <a:rPr lang="en-GB" sz="2800" dirty="0" smtClean="0"/>
              <a:t> – Adding more levels to keep the customers happy, putting in what there was not enough time for the first time, tiding the customers over until the next version comes out.</a:t>
            </a:r>
          </a:p>
          <a:p>
            <a:r>
              <a:rPr lang="en-GB" sz="2800" b="1" dirty="0" smtClean="0"/>
              <a:t>Repurposing </a:t>
            </a:r>
            <a:r>
              <a:rPr lang="en-GB" sz="2800" b="1" dirty="0"/>
              <a:t>across multiple </a:t>
            </a:r>
            <a:r>
              <a:rPr lang="en-GB" sz="2800" b="1" dirty="0" smtClean="0"/>
              <a:t>platforms</a:t>
            </a:r>
            <a:r>
              <a:rPr lang="en-GB" sz="2800" dirty="0"/>
              <a:t> </a:t>
            </a:r>
            <a:r>
              <a:rPr lang="en-GB" sz="2800" dirty="0" smtClean="0"/>
              <a:t>– Spreading across formats for more sales, having a cut down version for Mobiles, Graphically reduced versions for handhelds, touch screen versions for tablets.</a:t>
            </a:r>
          </a:p>
          <a:p>
            <a:endParaRPr lang="en-GB" dirty="0"/>
          </a:p>
        </p:txBody>
      </p:sp>
      <p:sp>
        <p:nvSpPr>
          <p:cNvPr id="3" name="Title 2"/>
          <p:cNvSpPr>
            <a:spLocks noGrp="1"/>
          </p:cNvSpPr>
          <p:nvPr>
            <p:ph type="title"/>
          </p:nvPr>
        </p:nvSpPr>
        <p:spPr>
          <a:xfrm>
            <a:off x="230832" y="116632"/>
            <a:ext cx="8733656" cy="432048"/>
          </a:xfrm>
        </p:spPr>
        <p:txBody>
          <a:bodyPr>
            <a:noAutofit/>
          </a:bodyPr>
          <a:lstStyle/>
          <a:p>
            <a:r>
              <a:rPr lang="en-GB" sz="2000" dirty="0"/>
              <a:t>D1.1 - Visual style and elements of game play – Expansion Packs </a:t>
            </a:r>
            <a:endParaRPr lang="en-GB" sz="2000" dirty="0"/>
          </a:p>
        </p:txBody>
      </p:sp>
    </p:spTree>
    <p:extLst>
      <p:ext uri="{BB962C8B-B14F-4D97-AF65-F5344CB8AC3E}">
        <p14:creationId xmlns:p14="http://schemas.microsoft.com/office/powerpoint/2010/main" val="1871399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7"/>
            <a:ext cx="8712968" cy="5832648"/>
          </a:xfrm>
        </p:spPr>
        <p:txBody>
          <a:bodyPr>
            <a:noAutofit/>
          </a:bodyPr>
          <a:lstStyle/>
          <a:p>
            <a:pPr marL="246063" indent="-246063"/>
            <a:r>
              <a:rPr lang="en-GB" sz="1600" dirty="0" smtClean="0"/>
              <a:t>On most game websites for PC there are patches, add-ons, extras to download, GOTY editions and graphic enhancements. This gives the customer more than they paid for. 200,000 users downloaded the armour enhancement packs for Oblivion, 50,000 user downloaded the water effects for Command and Conquer and the number of users who downloaded the packs for WOW is in the millions.</a:t>
            </a:r>
          </a:p>
          <a:p>
            <a:pPr marL="450850" lvl="2" indent="-273050"/>
            <a:r>
              <a:rPr lang="en-GB" sz="1600" dirty="0"/>
              <a:t>N</a:t>
            </a:r>
            <a:r>
              <a:rPr lang="en-GB" sz="1600" dirty="0" smtClean="0"/>
              <a:t>ew </a:t>
            </a:r>
            <a:r>
              <a:rPr lang="en-GB" sz="1600" dirty="0"/>
              <a:t>game </a:t>
            </a:r>
            <a:r>
              <a:rPr lang="en-GB" sz="1600" dirty="0" smtClean="0"/>
              <a:t>areas – the easiest add on is another map, more areas, something to keep interest alive. Think of the number of maps available for COD and Skyrim. These can released as downloads or as purchased box sets. For an RPG they should have 10hours at least of gameplay, for an FPS they should be better than the original content as more time will have gone into their design.</a:t>
            </a:r>
            <a:endParaRPr lang="en-GB" sz="1600" dirty="0"/>
          </a:p>
          <a:p>
            <a:pPr marL="450850" lvl="2" indent="-273050"/>
            <a:r>
              <a:rPr lang="en-GB" sz="1600" dirty="0" smtClean="0"/>
              <a:t>New </a:t>
            </a:r>
            <a:r>
              <a:rPr lang="en-GB" sz="1600" dirty="0"/>
              <a:t>weapons </a:t>
            </a:r>
            <a:r>
              <a:rPr lang="en-GB" sz="1600" dirty="0" smtClean="0"/>
              <a:t>– these are usually patches or downloads gained from added missions as a reward for playing. RPG’s particularly prefer this but games like Borderlands excel at this when there is already a wealth of weapons.</a:t>
            </a:r>
            <a:endParaRPr lang="en-GB" sz="1600" dirty="0"/>
          </a:p>
          <a:p>
            <a:pPr marL="450850" lvl="2" indent="-273050"/>
            <a:r>
              <a:rPr lang="en-GB" sz="1600" dirty="0" smtClean="0"/>
              <a:t>New </a:t>
            </a:r>
            <a:r>
              <a:rPr lang="en-GB" sz="1600" dirty="0"/>
              <a:t>objects </a:t>
            </a:r>
            <a:r>
              <a:rPr lang="en-GB" sz="1600" dirty="0" smtClean="0"/>
              <a:t>– adding to the content, tables will have flowers, new animals, better water flows. For games like WOW and </a:t>
            </a:r>
            <a:r>
              <a:rPr lang="en-GB" sz="1600" dirty="0" err="1" smtClean="0"/>
              <a:t>Starcraft</a:t>
            </a:r>
            <a:r>
              <a:rPr lang="en-GB" sz="1600" dirty="0" smtClean="0"/>
              <a:t> these included clothing, insignias, customised shields etc. all purchased as a download.</a:t>
            </a:r>
            <a:endParaRPr lang="en-GB" sz="1600" dirty="0"/>
          </a:p>
          <a:p>
            <a:pPr marL="450850" lvl="2" indent="-273050"/>
            <a:r>
              <a:rPr lang="en-GB" sz="1600" dirty="0" smtClean="0"/>
              <a:t>Extended </a:t>
            </a:r>
            <a:r>
              <a:rPr lang="en-GB" sz="1600" dirty="0"/>
              <a:t>storyline </a:t>
            </a:r>
            <a:r>
              <a:rPr lang="en-GB" sz="1600" dirty="0" smtClean="0"/>
              <a:t>– keeping the user interested, add new missions, new islands (Skyrim) sub plots (FF10) patches and add-ons for current stories to make the reason to play more valuable.</a:t>
            </a:r>
            <a:endParaRPr lang="en-GB" sz="1600" dirty="0"/>
          </a:p>
          <a:p>
            <a:pPr marL="109728" indent="0">
              <a:buNone/>
            </a:pPr>
            <a:r>
              <a:rPr lang="en-GB" sz="1600" b="1" dirty="0" smtClean="0"/>
              <a:t>D1.1 </a:t>
            </a:r>
            <a:r>
              <a:rPr lang="en-GB" sz="1600" b="1" dirty="0" smtClean="0"/>
              <a:t>– Task </a:t>
            </a:r>
            <a:r>
              <a:rPr lang="en-GB" sz="1600" b="1" dirty="0" smtClean="0"/>
              <a:t>14 </a:t>
            </a:r>
            <a:r>
              <a:rPr lang="en-GB" sz="1600" b="1" dirty="0" smtClean="0"/>
              <a:t>– </a:t>
            </a:r>
            <a:r>
              <a:rPr lang="en-GB" sz="1600" dirty="0" smtClean="0"/>
              <a:t>Explain with examples the benefits of expansion packs for games to players and companies in terms of </a:t>
            </a:r>
            <a:r>
              <a:rPr lang="en-GB" sz="1600" b="1" dirty="0" smtClean="0"/>
              <a:t>Generated Revenue</a:t>
            </a:r>
            <a:r>
              <a:rPr lang="en-GB" sz="1600" dirty="0" smtClean="0"/>
              <a:t>, </a:t>
            </a:r>
            <a:r>
              <a:rPr lang="en-GB" sz="1600" b="1" dirty="0" smtClean="0"/>
              <a:t>Graphics</a:t>
            </a:r>
            <a:r>
              <a:rPr lang="en-GB" sz="1600" dirty="0" smtClean="0"/>
              <a:t>, </a:t>
            </a:r>
            <a:r>
              <a:rPr lang="en-GB" sz="1600" b="1" dirty="0" smtClean="0"/>
              <a:t>Playability</a:t>
            </a:r>
            <a:r>
              <a:rPr lang="en-GB" sz="1600" dirty="0" smtClean="0"/>
              <a:t>, </a:t>
            </a:r>
            <a:r>
              <a:rPr lang="en-GB" sz="1600" b="1" dirty="0" smtClean="0"/>
              <a:t>Longevity</a:t>
            </a:r>
            <a:r>
              <a:rPr lang="en-GB" sz="1600" dirty="0" smtClean="0"/>
              <a:t> and </a:t>
            </a:r>
            <a:r>
              <a:rPr lang="en-GB" sz="1600" b="1" dirty="0" smtClean="0"/>
              <a:t>Repurposing </a:t>
            </a:r>
            <a:r>
              <a:rPr lang="en-GB" sz="1600" b="1" dirty="0"/>
              <a:t>across multiple platforms</a:t>
            </a:r>
            <a:r>
              <a:rPr lang="en-GB" sz="1600" dirty="0" smtClean="0"/>
              <a:t>.</a:t>
            </a:r>
          </a:p>
          <a:p>
            <a:endParaRPr lang="en-GB" sz="1600" dirty="0"/>
          </a:p>
        </p:txBody>
      </p:sp>
      <p:sp>
        <p:nvSpPr>
          <p:cNvPr id="3" name="Title 2"/>
          <p:cNvSpPr>
            <a:spLocks noGrp="1"/>
          </p:cNvSpPr>
          <p:nvPr>
            <p:ph type="title"/>
          </p:nvPr>
        </p:nvSpPr>
        <p:spPr>
          <a:xfrm>
            <a:off x="230832" y="116632"/>
            <a:ext cx="8733656" cy="504056"/>
          </a:xfrm>
        </p:spPr>
        <p:txBody>
          <a:bodyPr>
            <a:noAutofit/>
          </a:bodyPr>
          <a:lstStyle/>
          <a:p>
            <a:r>
              <a:rPr lang="en-GB" sz="2000" dirty="0"/>
              <a:t>D1.1 - Visual style and elements of game play – Expansion Packs </a:t>
            </a:r>
            <a:endParaRPr lang="en-GB" sz="2000" dirty="0"/>
          </a:p>
        </p:txBody>
      </p:sp>
    </p:spTree>
    <p:extLst>
      <p:ext uri="{BB962C8B-B14F-4D97-AF65-F5344CB8AC3E}">
        <p14:creationId xmlns:p14="http://schemas.microsoft.com/office/powerpoint/2010/main" val="68459781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7"/>
            <a:ext cx="8712968" cy="5832648"/>
          </a:xfrm>
        </p:spPr>
        <p:txBody>
          <a:bodyPr>
            <a:noAutofit/>
          </a:bodyPr>
          <a:lstStyle/>
          <a:p>
            <a:pPr marL="246063" indent="-246063"/>
            <a:r>
              <a:rPr lang="en-GB" sz="1800" dirty="0" smtClean="0"/>
              <a:t>The other kind of expansion packs are those allow the user to pay for what they get:</a:t>
            </a:r>
          </a:p>
          <a:p>
            <a:pPr marL="246063" indent="-246063"/>
            <a:r>
              <a:rPr lang="en-GB" sz="1800" b="1" dirty="0" smtClean="0"/>
              <a:t>Issues with Cost of Game</a:t>
            </a:r>
            <a:r>
              <a:rPr lang="en-GB" sz="1800" dirty="0" smtClean="0"/>
              <a:t> – Some games, specifically those available as downloads, from Google Play, Wii Shop or Apple Store, often let the user play for a period of time or levels before asking them to pay for the content. This way they can sell the game and make revenue base don addiction and quality, the better the game, more revenue made. For some games this might be the first 10 levels free, then a box will pop up to click on to go the shop to pay for the whole thing. This way the user gets additional content, extra levels, the full version.</a:t>
            </a:r>
          </a:p>
          <a:p>
            <a:pPr marL="246063" lvl="1" indent="-246063">
              <a:spcBef>
                <a:spcPts val="400"/>
              </a:spcBef>
              <a:buSzPct val="68000"/>
              <a:buFont typeface="Wingdings 3"/>
              <a:buChar char=""/>
            </a:pPr>
            <a:r>
              <a:rPr lang="en-GB" sz="1800" b="1" dirty="0" smtClean="0"/>
              <a:t>Extras </a:t>
            </a:r>
            <a:r>
              <a:rPr lang="en-GB" sz="1800" b="1" dirty="0"/>
              <a:t>that need to be purchased to continue/add to </a:t>
            </a:r>
            <a:r>
              <a:rPr lang="en-GB" sz="1800" b="1" dirty="0" smtClean="0"/>
              <a:t>play</a:t>
            </a:r>
            <a:r>
              <a:rPr lang="en-GB" sz="1800" dirty="0" smtClean="0"/>
              <a:t> – Games like Candy Crush give the user options during play, usually at the end of a level when the user has died, for more lives</a:t>
            </a:r>
            <a:r>
              <a:rPr lang="en-GB" sz="1800" dirty="0"/>
              <a:t> </a:t>
            </a:r>
            <a:r>
              <a:rPr lang="en-GB" sz="1800" dirty="0" smtClean="0"/>
              <a:t>or extra help to get through the level. The price is usually cheap, 69p or more, the price of a bag of crisps to finish that frustrating level. It only takes one in 100 to make the money back, and as it is digital content, costs the company nothing but the admin fee for doing so.</a:t>
            </a:r>
            <a:endParaRPr lang="en-GB" sz="1800" dirty="0"/>
          </a:p>
          <a:p>
            <a:pPr marL="109728" indent="0">
              <a:buNone/>
            </a:pPr>
            <a:r>
              <a:rPr lang="en-GB" sz="1800" b="1" dirty="0" smtClean="0"/>
              <a:t>D1.2 </a:t>
            </a:r>
            <a:r>
              <a:rPr lang="en-GB" sz="1800" b="1" dirty="0" smtClean="0"/>
              <a:t>– Task </a:t>
            </a:r>
            <a:r>
              <a:rPr lang="en-GB" sz="1800" b="1" dirty="0" smtClean="0"/>
              <a:t>15 </a:t>
            </a:r>
            <a:r>
              <a:rPr lang="en-GB" sz="1800" b="1" dirty="0" smtClean="0"/>
              <a:t>– </a:t>
            </a:r>
            <a:r>
              <a:rPr lang="en-GB" sz="1800" dirty="0" smtClean="0"/>
              <a:t>Explain with examples the benefits of expansion packs for games to players and companies in terms of </a:t>
            </a:r>
            <a:r>
              <a:rPr lang="en-GB" sz="1800" b="1" dirty="0" smtClean="0"/>
              <a:t>Issues with Cost of Game</a:t>
            </a:r>
            <a:r>
              <a:rPr lang="en-GB" sz="1800" dirty="0" smtClean="0"/>
              <a:t> </a:t>
            </a:r>
            <a:r>
              <a:rPr lang="en-GB" sz="1800" dirty="0" smtClean="0"/>
              <a:t>and </a:t>
            </a:r>
            <a:r>
              <a:rPr lang="en-GB" sz="1800" b="1" dirty="0" smtClean="0"/>
              <a:t>Purchased</a:t>
            </a:r>
            <a:r>
              <a:rPr lang="en-GB" sz="1800" dirty="0" smtClean="0"/>
              <a:t> </a:t>
            </a:r>
            <a:r>
              <a:rPr lang="en-GB" sz="1800" b="1" dirty="0" smtClean="0"/>
              <a:t>Extras</a:t>
            </a:r>
            <a:r>
              <a:rPr lang="en-GB" sz="1800" dirty="0" smtClean="0"/>
              <a:t>.</a:t>
            </a:r>
            <a:endParaRPr lang="en-GB" sz="1800" dirty="0" smtClean="0"/>
          </a:p>
          <a:p>
            <a:endParaRPr lang="en-GB" sz="1800" dirty="0"/>
          </a:p>
        </p:txBody>
      </p:sp>
      <p:sp>
        <p:nvSpPr>
          <p:cNvPr id="3" name="Title 2"/>
          <p:cNvSpPr>
            <a:spLocks noGrp="1"/>
          </p:cNvSpPr>
          <p:nvPr>
            <p:ph type="title"/>
          </p:nvPr>
        </p:nvSpPr>
        <p:spPr>
          <a:xfrm>
            <a:off x="230832" y="116632"/>
            <a:ext cx="8733656" cy="504056"/>
          </a:xfrm>
        </p:spPr>
        <p:txBody>
          <a:bodyPr>
            <a:noAutofit/>
          </a:bodyPr>
          <a:lstStyle/>
          <a:p>
            <a:r>
              <a:rPr lang="en-GB" sz="2000" dirty="0"/>
              <a:t>D1.1 - Visual style and elements of game play – Expansion Packs </a:t>
            </a:r>
            <a:endParaRPr lang="en-GB" sz="2000" dirty="0"/>
          </a:p>
        </p:txBody>
      </p:sp>
    </p:spTree>
    <p:extLst>
      <p:ext uri="{BB962C8B-B14F-4D97-AF65-F5344CB8AC3E}">
        <p14:creationId xmlns:p14="http://schemas.microsoft.com/office/powerpoint/2010/main" val="410889545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0" lvl="1" indent="0">
              <a:spcBef>
                <a:spcPts val="0"/>
              </a:spcBef>
              <a:buSzPct val="68000"/>
              <a:buNone/>
            </a:pPr>
            <a:r>
              <a:rPr lang="en-GB" sz="1400" b="1" dirty="0">
                <a:latin typeface="Calibri" pitchFamily="34" charset="0"/>
                <a:cs typeface="Calibri" pitchFamily="34" charset="0"/>
              </a:rPr>
              <a:t>P1.1 - Task 01 –</a:t>
            </a:r>
            <a:r>
              <a:rPr lang="en-GB" sz="1400" dirty="0">
                <a:latin typeface="Calibri" pitchFamily="34" charset="0"/>
                <a:cs typeface="Calibri" pitchFamily="34" charset="0"/>
              </a:rPr>
              <a:t> In terms of </a:t>
            </a:r>
            <a:r>
              <a:rPr lang="en-GB" sz="1400" b="1" dirty="0">
                <a:latin typeface="Calibri" pitchFamily="34" charset="0"/>
                <a:cs typeface="Calibri" pitchFamily="34" charset="0"/>
              </a:rPr>
              <a:t>Terrain, Buildings and Objects</a:t>
            </a:r>
            <a:r>
              <a:rPr lang="en-GB" sz="1400" dirty="0">
                <a:latin typeface="Calibri" pitchFamily="34" charset="0"/>
                <a:cs typeface="Calibri" pitchFamily="34" charset="0"/>
              </a:rPr>
              <a:t>, describe the Visual Style and Elements in previous and current games when it comes to the appeal and expectations of the gaming audience.</a:t>
            </a:r>
          </a:p>
          <a:p>
            <a:pPr marL="0" lvl="1" indent="0">
              <a:spcBef>
                <a:spcPts val="0"/>
              </a:spcBef>
              <a:buSzPct val="68000"/>
              <a:buNone/>
            </a:pPr>
            <a:r>
              <a:rPr lang="en-GB" sz="1400" b="1" dirty="0">
                <a:latin typeface="Calibri" pitchFamily="34" charset="0"/>
                <a:cs typeface="Calibri" pitchFamily="34" charset="0"/>
              </a:rPr>
              <a:t>P1.2 - Task </a:t>
            </a:r>
            <a:r>
              <a:rPr lang="en-GB" sz="1400" b="1" dirty="0" smtClean="0">
                <a:latin typeface="Calibri" pitchFamily="34" charset="0"/>
                <a:cs typeface="Calibri" pitchFamily="34" charset="0"/>
              </a:rPr>
              <a:t>02 </a:t>
            </a:r>
            <a:r>
              <a:rPr lang="en-GB" sz="1400" b="1" dirty="0">
                <a:latin typeface="Calibri" pitchFamily="34" charset="0"/>
                <a:cs typeface="Calibri" pitchFamily="34" charset="0"/>
              </a:rPr>
              <a:t>-</a:t>
            </a:r>
            <a:r>
              <a:rPr lang="en-GB" sz="1400" dirty="0">
                <a:latin typeface="Calibri" pitchFamily="34" charset="0"/>
                <a:cs typeface="Calibri" pitchFamily="34" charset="0"/>
              </a:rPr>
              <a:t> In terms of </a:t>
            </a:r>
            <a:r>
              <a:rPr lang="en-GB" sz="1400" b="1" dirty="0">
                <a:latin typeface="Calibri" pitchFamily="34" charset="0"/>
                <a:cs typeface="Calibri" pitchFamily="34" charset="0"/>
              </a:rPr>
              <a:t>Playing, NPC Singe, Multiplayer and MM</a:t>
            </a:r>
            <a:r>
              <a:rPr lang="en-GB" sz="1400" dirty="0">
                <a:latin typeface="Calibri" pitchFamily="34" charset="0"/>
                <a:cs typeface="Calibri" pitchFamily="34" charset="0"/>
              </a:rPr>
              <a:t>, describe the Visual Style and Elements in previous and current games when it comes to the appeal and expectations of the gaming audience.</a:t>
            </a:r>
          </a:p>
          <a:p>
            <a:pPr marL="0" lvl="1" indent="0">
              <a:spcBef>
                <a:spcPts val="0"/>
              </a:spcBef>
              <a:buSzPct val="68000"/>
              <a:buNone/>
            </a:pPr>
            <a:r>
              <a:rPr lang="en-GB" sz="1400" b="1" dirty="0" smtClean="0">
                <a:latin typeface="Calibri" pitchFamily="34" charset="0"/>
                <a:cs typeface="Calibri" pitchFamily="34" charset="0"/>
              </a:rPr>
              <a:t>P1.3 </a:t>
            </a:r>
            <a:r>
              <a:rPr lang="en-GB" sz="1400" b="1" dirty="0">
                <a:latin typeface="Calibri" pitchFamily="34" charset="0"/>
                <a:cs typeface="Calibri" pitchFamily="34" charset="0"/>
              </a:rPr>
              <a:t>- Task 03 -</a:t>
            </a:r>
            <a:r>
              <a:rPr lang="en-GB" sz="1400" dirty="0">
                <a:latin typeface="Calibri" pitchFamily="34" charset="0"/>
                <a:cs typeface="Calibri" pitchFamily="34" charset="0"/>
              </a:rPr>
              <a:t> In terms of </a:t>
            </a:r>
            <a:r>
              <a:rPr lang="en-GB" sz="1400" b="1" dirty="0">
                <a:latin typeface="Calibri" pitchFamily="34" charset="0"/>
                <a:cs typeface="Calibri" pitchFamily="34" charset="0"/>
              </a:rPr>
              <a:t>Genres</a:t>
            </a:r>
            <a:r>
              <a:rPr lang="en-GB" sz="1400" dirty="0">
                <a:latin typeface="Calibri" pitchFamily="34" charset="0"/>
                <a:cs typeface="Calibri" pitchFamily="34" charset="0"/>
              </a:rPr>
              <a:t>, describe the Visual Style and Elements in previous and current games when it comes to the appeal and expectations of the gaming audience.</a:t>
            </a:r>
          </a:p>
          <a:p>
            <a:pPr marL="0" lvl="1" indent="0">
              <a:spcBef>
                <a:spcPts val="0"/>
              </a:spcBef>
              <a:buSzPct val="68000"/>
              <a:buNone/>
            </a:pPr>
            <a:r>
              <a:rPr lang="en-GB" sz="1400" b="1" dirty="0" smtClean="0">
                <a:latin typeface="Calibri" pitchFamily="34" charset="0"/>
                <a:cs typeface="Calibri" pitchFamily="34" charset="0"/>
              </a:rPr>
              <a:t>P1.4 </a:t>
            </a:r>
            <a:r>
              <a:rPr lang="en-GB" sz="1400" b="1" dirty="0">
                <a:latin typeface="Calibri" pitchFamily="34" charset="0"/>
                <a:cs typeface="Calibri" pitchFamily="34" charset="0"/>
              </a:rPr>
              <a:t>- Task 04 -</a:t>
            </a:r>
            <a:r>
              <a:rPr lang="en-GB" sz="1400" dirty="0">
                <a:latin typeface="Calibri" pitchFamily="34" charset="0"/>
                <a:cs typeface="Calibri" pitchFamily="34" charset="0"/>
              </a:rPr>
              <a:t> In terms of </a:t>
            </a:r>
            <a:r>
              <a:rPr lang="en-GB" sz="1400" b="1" dirty="0">
                <a:latin typeface="Calibri" pitchFamily="34" charset="0"/>
                <a:cs typeface="Calibri" pitchFamily="34" charset="0"/>
              </a:rPr>
              <a:t>Objectives</a:t>
            </a:r>
            <a:r>
              <a:rPr lang="en-GB" sz="1400" dirty="0">
                <a:latin typeface="Calibri" pitchFamily="34" charset="0"/>
                <a:cs typeface="Calibri" pitchFamily="34" charset="0"/>
              </a:rPr>
              <a:t>, describe the Visual Style and Elements in previous and current games when it comes to the appeal and expectations of the gaming audience.</a:t>
            </a:r>
          </a:p>
          <a:p>
            <a:pPr marL="0" indent="0">
              <a:spcBef>
                <a:spcPts val="0"/>
              </a:spcBef>
              <a:buNone/>
            </a:pPr>
            <a:r>
              <a:rPr lang="en-GB" sz="1400" b="1" dirty="0" smtClean="0">
                <a:latin typeface="Calibri" pitchFamily="34" charset="0"/>
                <a:cs typeface="Calibri" pitchFamily="34" charset="0"/>
              </a:rPr>
              <a:t>M1.1 </a:t>
            </a:r>
            <a:r>
              <a:rPr lang="en-GB" sz="1400" b="1" dirty="0">
                <a:latin typeface="Calibri" pitchFamily="34" charset="0"/>
                <a:cs typeface="Calibri" pitchFamily="34" charset="0"/>
              </a:rPr>
              <a:t>- Task 05</a:t>
            </a:r>
            <a:r>
              <a:rPr lang="en-GB" sz="1400" dirty="0">
                <a:latin typeface="Calibri" pitchFamily="34" charset="0"/>
                <a:cs typeface="Calibri" pitchFamily="34" charset="0"/>
              </a:rPr>
              <a:t> – Introduce the history of the Gaming industry with examples from the various generations.</a:t>
            </a:r>
          </a:p>
          <a:p>
            <a:pPr marL="0" indent="0">
              <a:spcBef>
                <a:spcPts val="0"/>
              </a:spcBef>
              <a:buNone/>
            </a:pPr>
            <a:r>
              <a:rPr lang="en-GB" sz="1400" b="1" dirty="0" smtClean="0">
                <a:latin typeface="Calibri" pitchFamily="34" charset="0"/>
                <a:cs typeface="Calibri" pitchFamily="34" charset="0"/>
              </a:rPr>
              <a:t>M1.2 </a:t>
            </a:r>
            <a:r>
              <a:rPr lang="en-GB" sz="1400" b="1" dirty="0">
                <a:latin typeface="Calibri" pitchFamily="34" charset="0"/>
                <a:cs typeface="Calibri" pitchFamily="34" charset="0"/>
              </a:rPr>
              <a:t>- Task 06</a:t>
            </a:r>
            <a:r>
              <a:rPr lang="en-GB" sz="1400" dirty="0">
                <a:latin typeface="Calibri" pitchFamily="34" charset="0"/>
                <a:cs typeface="Calibri" pitchFamily="34" charset="0"/>
              </a:rPr>
              <a:t> – Introduce the Arcade game market and different </a:t>
            </a:r>
            <a:r>
              <a:rPr lang="en-GB" sz="1400" dirty="0" smtClean="0">
                <a:latin typeface="Calibri" pitchFamily="34" charset="0"/>
                <a:cs typeface="Calibri" pitchFamily="34" charset="0"/>
              </a:rPr>
              <a:t>hardware </a:t>
            </a:r>
            <a:r>
              <a:rPr lang="en-GB" sz="1400" dirty="0">
                <a:latin typeface="Calibri" pitchFamily="34" charset="0"/>
                <a:cs typeface="Calibri" pitchFamily="34" charset="0"/>
              </a:rPr>
              <a:t>requirements and describe the background for the industry using game examples.</a:t>
            </a:r>
          </a:p>
          <a:p>
            <a:pPr marL="0" indent="0">
              <a:spcBef>
                <a:spcPts val="0"/>
              </a:spcBef>
              <a:buNone/>
            </a:pPr>
            <a:r>
              <a:rPr lang="en-GB" sz="1400" b="1" dirty="0">
                <a:latin typeface="Calibri" pitchFamily="34" charset="0"/>
                <a:cs typeface="Calibri" pitchFamily="34" charset="0"/>
              </a:rPr>
              <a:t>M1.1 – Task 07 – </a:t>
            </a:r>
            <a:r>
              <a:rPr lang="en-GB" sz="1400" dirty="0">
                <a:latin typeface="Calibri" pitchFamily="34" charset="0"/>
                <a:cs typeface="Calibri" pitchFamily="34" charset="0"/>
              </a:rPr>
              <a:t>Describe how the Arcade platform type has developed over time </a:t>
            </a:r>
          </a:p>
          <a:p>
            <a:pPr marL="0" indent="0">
              <a:spcBef>
                <a:spcPts val="0"/>
              </a:spcBef>
              <a:buNone/>
            </a:pPr>
            <a:r>
              <a:rPr lang="en-GB" sz="1400" b="1" dirty="0" smtClean="0">
                <a:latin typeface="Calibri" pitchFamily="34" charset="0"/>
                <a:cs typeface="Calibri" pitchFamily="34" charset="0"/>
              </a:rPr>
              <a:t>M1.3 </a:t>
            </a:r>
            <a:r>
              <a:rPr lang="en-GB" sz="1400" b="1" dirty="0">
                <a:latin typeface="Calibri" pitchFamily="34" charset="0"/>
                <a:cs typeface="Calibri" pitchFamily="34" charset="0"/>
              </a:rPr>
              <a:t>- Task 08</a:t>
            </a:r>
            <a:r>
              <a:rPr lang="en-GB" sz="1400" dirty="0">
                <a:latin typeface="Calibri" pitchFamily="34" charset="0"/>
                <a:cs typeface="Calibri" pitchFamily="34" charset="0"/>
              </a:rPr>
              <a:t> – Introduce the PC game market and describe the 3 different USP points given to PC Gamers.</a:t>
            </a:r>
          </a:p>
          <a:p>
            <a:pPr marL="0" indent="0">
              <a:buNone/>
            </a:pPr>
            <a:r>
              <a:rPr lang="en-GB" sz="1400" b="1" dirty="0">
                <a:latin typeface="Calibri" pitchFamily="34" charset="0"/>
                <a:cs typeface="Calibri" pitchFamily="34" charset="0"/>
              </a:rPr>
              <a:t>M1.3 – Task 09 – </a:t>
            </a:r>
            <a:r>
              <a:rPr lang="en-GB" sz="1400" dirty="0">
                <a:latin typeface="Calibri" pitchFamily="34" charset="0"/>
                <a:cs typeface="Calibri" pitchFamily="34" charset="0"/>
              </a:rPr>
              <a:t>Describe how the PC Platform Type has developed over </a:t>
            </a:r>
            <a:r>
              <a:rPr lang="en-GB" sz="1400" dirty="0" smtClean="0">
                <a:latin typeface="Calibri" pitchFamily="34" charset="0"/>
                <a:cs typeface="Calibri" pitchFamily="34" charset="0"/>
              </a:rPr>
              <a:t>time</a:t>
            </a:r>
          </a:p>
          <a:p>
            <a:pPr marL="0" indent="0">
              <a:buNone/>
            </a:pPr>
            <a:r>
              <a:rPr lang="en-GB" sz="1400" b="1" dirty="0" smtClean="0">
                <a:latin typeface="Calibri" pitchFamily="34" charset="0"/>
                <a:cs typeface="Calibri" pitchFamily="34" charset="0"/>
              </a:rPr>
              <a:t>M1.4 </a:t>
            </a:r>
            <a:r>
              <a:rPr lang="en-GB" sz="1400" b="1" dirty="0">
                <a:latin typeface="Calibri" pitchFamily="34" charset="0"/>
                <a:cs typeface="Calibri" pitchFamily="34" charset="0"/>
              </a:rPr>
              <a:t>- Task 10</a:t>
            </a:r>
            <a:r>
              <a:rPr lang="en-GB" sz="1400" dirty="0">
                <a:latin typeface="Calibri" pitchFamily="34" charset="0"/>
                <a:cs typeface="Calibri" pitchFamily="34" charset="0"/>
              </a:rPr>
              <a:t> – Introduce the early console game market and using examples describe how the Console Platform Games has developed over time.</a:t>
            </a:r>
          </a:p>
          <a:p>
            <a:pPr marL="0" lvl="1" indent="0">
              <a:spcBef>
                <a:spcPts val="400"/>
              </a:spcBef>
              <a:buSzPct val="68000"/>
              <a:buNone/>
            </a:pPr>
            <a:r>
              <a:rPr lang="en-GB" sz="1400" b="1" dirty="0" smtClean="0">
                <a:latin typeface="Calibri" pitchFamily="34" charset="0"/>
                <a:cs typeface="Calibri" pitchFamily="34" charset="0"/>
              </a:rPr>
              <a:t>M1.5 </a:t>
            </a:r>
            <a:r>
              <a:rPr lang="en-GB" sz="1400" b="1" dirty="0">
                <a:latin typeface="Calibri" pitchFamily="34" charset="0"/>
                <a:cs typeface="Calibri" pitchFamily="34" charset="0"/>
              </a:rPr>
              <a:t>- Task 11</a:t>
            </a:r>
            <a:r>
              <a:rPr lang="en-GB" sz="1400" dirty="0">
                <a:latin typeface="Calibri" pitchFamily="34" charset="0"/>
                <a:cs typeface="Calibri" pitchFamily="34" charset="0"/>
              </a:rPr>
              <a:t> – Introduce the modern Console game market and describe the USP using game  and hardware examples.</a:t>
            </a:r>
          </a:p>
          <a:p>
            <a:pPr marL="0" lvl="1" indent="0">
              <a:spcBef>
                <a:spcPts val="400"/>
              </a:spcBef>
              <a:buSzPct val="68000"/>
              <a:buNone/>
            </a:pPr>
            <a:r>
              <a:rPr lang="en-GB" sz="1400" b="1" dirty="0" smtClean="0">
                <a:latin typeface="Calibri" pitchFamily="34" charset="0"/>
                <a:cs typeface="Calibri" pitchFamily="34" charset="0"/>
              </a:rPr>
              <a:t>M1.6 </a:t>
            </a:r>
            <a:r>
              <a:rPr lang="en-GB" sz="1400" b="1" dirty="0">
                <a:latin typeface="Calibri" pitchFamily="34" charset="0"/>
                <a:cs typeface="Calibri" pitchFamily="34" charset="0"/>
              </a:rPr>
              <a:t>- Task 12</a:t>
            </a:r>
            <a:r>
              <a:rPr lang="en-GB" sz="1400" dirty="0">
                <a:latin typeface="Calibri" pitchFamily="34" charset="0"/>
                <a:cs typeface="Calibri" pitchFamily="34" charset="0"/>
              </a:rPr>
              <a:t> – Introduce the Handheld and PDA Gaming market and different hardware requirements for 4 current technologies and describe how the Console Platform Type has developed over time </a:t>
            </a:r>
            <a:endParaRPr lang="en-US" sz="1400" dirty="0">
              <a:latin typeface="Calibri" pitchFamily="34" charset="0"/>
              <a:cs typeface="Calibri" pitchFamily="34" charset="0"/>
            </a:endParaRPr>
          </a:p>
          <a:p>
            <a:pPr marL="0" indent="0">
              <a:buNone/>
            </a:pPr>
            <a:r>
              <a:rPr lang="en-GB" sz="1400" b="1" dirty="0" smtClean="0">
                <a:latin typeface="Calibri" pitchFamily="34" charset="0"/>
                <a:cs typeface="Calibri" pitchFamily="34" charset="0"/>
              </a:rPr>
              <a:t>M1.7 </a:t>
            </a:r>
            <a:r>
              <a:rPr lang="en-GB" sz="1400" b="1" dirty="0">
                <a:latin typeface="Calibri" pitchFamily="34" charset="0"/>
                <a:cs typeface="Calibri" pitchFamily="34" charset="0"/>
              </a:rPr>
              <a:t>– Task 13 – </a:t>
            </a:r>
            <a:r>
              <a:rPr lang="en-GB" sz="1400" dirty="0">
                <a:latin typeface="Calibri" pitchFamily="34" charset="0"/>
                <a:cs typeface="Calibri" pitchFamily="34" charset="0"/>
              </a:rPr>
              <a:t>Using appropriate terminology and examples, describe hardware technologies for game platforms in terms of </a:t>
            </a:r>
            <a:r>
              <a:rPr lang="en-GB" sz="1400" b="1" dirty="0">
                <a:latin typeface="Calibri" pitchFamily="34" charset="0"/>
                <a:cs typeface="Calibri" pitchFamily="34" charset="0"/>
              </a:rPr>
              <a:t>Game Connectivity</a:t>
            </a:r>
            <a:r>
              <a:rPr lang="en-GB" sz="1400" dirty="0">
                <a:latin typeface="Calibri" pitchFamily="34" charset="0"/>
                <a:cs typeface="Calibri" pitchFamily="34" charset="0"/>
              </a:rPr>
              <a:t> in terms of history, purpose and benefits to gaming.</a:t>
            </a:r>
            <a:endParaRPr lang="en-GB" sz="1400" dirty="0">
              <a:solidFill>
                <a:schemeClr val="dk1"/>
              </a:solidFill>
              <a:latin typeface="Calibri" pitchFamily="34" charset="0"/>
              <a:cs typeface="Calibri" pitchFamily="34" charset="0"/>
            </a:endParaRPr>
          </a:p>
          <a:p>
            <a:pPr marL="0" indent="0">
              <a:buNone/>
            </a:pPr>
            <a:r>
              <a:rPr lang="en-GB" sz="1400" b="1" dirty="0" smtClean="0">
                <a:latin typeface="Calibri" pitchFamily="34" charset="0"/>
                <a:cs typeface="Calibri" pitchFamily="34" charset="0"/>
              </a:rPr>
              <a:t>D1.1 </a:t>
            </a:r>
            <a:r>
              <a:rPr lang="en-GB" sz="1400" b="1" dirty="0">
                <a:latin typeface="Calibri" pitchFamily="34" charset="0"/>
                <a:cs typeface="Calibri" pitchFamily="34" charset="0"/>
              </a:rPr>
              <a:t>– Task 14 – </a:t>
            </a:r>
            <a:r>
              <a:rPr lang="en-GB" sz="1400" dirty="0">
                <a:latin typeface="Calibri" pitchFamily="34" charset="0"/>
                <a:cs typeface="Calibri" pitchFamily="34" charset="0"/>
              </a:rPr>
              <a:t>Explain with examples the benefits of expansion packs for games to players and companies in terms of </a:t>
            </a:r>
            <a:r>
              <a:rPr lang="en-GB" sz="1400" b="1" dirty="0">
                <a:latin typeface="Calibri" pitchFamily="34" charset="0"/>
                <a:cs typeface="Calibri" pitchFamily="34" charset="0"/>
              </a:rPr>
              <a:t>Generated Revenue</a:t>
            </a:r>
            <a:r>
              <a:rPr lang="en-GB" sz="1400" dirty="0">
                <a:latin typeface="Calibri" pitchFamily="34" charset="0"/>
                <a:cs typeface="Calibri" pitchFamily="34" charset="0"/>
              </a:rPr>
              <a:t>, </a:t>
            </a:r>
            <a:r>
              <a:rPr lang="en-GB" sz="1400" b="1" dirty="0">
                <a:latin typeface="Calibri" pitchFamily="34" charset="0"/>
                <a:cs typeface="Calibri" pitchFamily="34" charset="0"/>
              </a:rPr>
              <a:t>Graphics</a:t>
            </a:r>
            <a:r>
              <a:rPr lang="en-GB" sz="1400" dirty="0">
                <a:latin typeface="Calibri" pitchFamily="34" charset="0"/>
                <a:cs typeface="Calibri" pitchFamily="34" charset="0"/>
              </a:rPr>
              <a:t>, </a:t>
            </a:r>
            <a:r>
              <a:rPr lang="en-GB" sz="1400" b="1" dirty="0">
                <a:latin typeface="Calibri" pitchFamily="34" charset="0"/>
                <a:cs typeface="Calibri" pitchFamily="34" charset="0"/>
              </a:rPr>
              <a:t>Playability</a:t>
            </a:r>
            <a:r>
              <a:rPr lang="en-GB" sz="1400" dirty="0">
                <a:latin typeface="Calibri" pitchFamily="34" charset="0"/>
                <a:cs typeface="Calibri" pitchFamily="34" charset="0"/>
              </a:rPr>
              <a:t>, </a:t>
            </a:r>
            <a:r>
              <a:rPr lang="en-GB" sz="1400" b="1" dirty="0">
                <a:latin typeface="Calibri" pitchFamily="34" charset="0"/>
                <a:cs typeface="Calibri" pitchFamily="34" charset="0"/>
              </a:rPr>
              <a:t>Longevity</a:t>
            </a:r>
            <a:r>
              <a:rPr lang="en-GB" sz="1400" dirty="0">
                <a:latin typeface="Calibri" pitchFamily="34" charset="0"/>
                <a:cs typeface="Calibri" pitchFamily="34" charset="0"/>
              </a:rPr>
              <a:t> and </a:t>
            </a:r>
            <a:r>
              <a:rPr lang="en-GB" sz="1400" b="1" dirty="0">
                <a:latin typeface="Calibri" pitchFamily="34" charset="0"/>
                <a:cs typeface="Calibri" pitchFamily="34" charset="0"/>
              </a:rPr>
              <a:t>Repurposing across multiple </a:t>
            </a:r>
            <a:r>
              <a:rPr lang="en-GB" sz="1400" b="1" dirty="0" smtClean="0">
                <a:latin typeface="Calibri" pitchFamily="34" charset="0"/>
                <a:cs typeface="Calibri" pitchFamily="34" charset="0"/>
              </a:rPr>
              <a:t>platforms</a:t>
            </a:r>
            <a:r>
              <a:rPr lang="en-GB" sz="1400" dirty="0" smtClean="0">
                <a:latin typeface="Calibri" pitchFamily="34" charset="0"/>
                <a:cs typeface="Calibri" pitchFamily="34" charset="0"/>
              </a:rPr>
              <a:t>.</a:t>
            </a:r>
            <a:endParaRPr lang="en-GB" sz="1400" b="1" dirty="0" smtClean="0">
              <a:latin typeface="Calibri" pitchFamily="34" charset="0"/>
              <a:cs typeface="Calibri" pitchFamily="34" charset="0"/>
            </a:endParaRPr>
          </a:p>
          <a:p>
            <a:pPr marL="0" indent="0">
              <a:buNone/>
            </a:pPr>
            <a:r>
              <a:rPr lang="en-GB" sz="1400" b="1" dirty="0" smtClean="0">
                <a:latin typeface="Calibri" pitchFamily="34" charset="0"/>
                <a:cs typeface="Calibri" pitchFamily="34" charset="0"/>
              </a:rPr>
              <a:t>D1.2 </a:t>
            </a:r>
            <a:r>
              <a:rPr lang="en-GB" sz="1400" b="1" dirty="0">
                <a:latin typeface="Calibri" pitchFamily="34" charset="0"/>
                <a:cs typeface="Calibri" pitchFamily="34" charset="0"/>
              </a:rPr>
              <a:t>– Task 15 – </a:t>
            </a:r>
            <a:r>
              <a:rPr lang="en-GB" sz="1400" dirty="0">
                <a:latin typeface="Calibri" pitchFamily="34" charset="0"/>
                <a:cs typeface="Calibri" pitchFamily="34" charset="0"/>
              </a:rPr>
              <a:t>Explain with examples the benefits of expansion packs for games to players and companies in terms of </a:t>
            </a:r>
            <a:r>
              <a:rPr lang="en-GB" sz="1400" b="1" dirty="0">
                <a:latin typeface="Calibri" pitchFamily="34" charset="0"/>
                <a:cs typeface="Calibri" pitchFamily="34" charset="0"/>
              </a:rPr>
              <a:t>Issues with Cost of Game</a:t>
            </a:r>
            <a:r>
              <a:rPr lang="en-GB" sz="1400" dirty="0">
                <a:latin typeface="Calibri" pitchFamily="34" charset="0"/>
                <a:cs typeface="Calibri" pitchFamily="34" charset="0"/>
              </a:rPr>
              <a:t> and Purchased </a:t>
            </a:r>
            <a:r>
              <a:rPr lang="en-GB" sz="1400" b="1" dirty="0">
                <a:latin typeface="Calibri" pitchFamily="34" charset="0"/>
                <a:cs typeface="Calibri" pitchFamily="34" charset="0"/>
              </a:rPr>
              <a:t>Extras</a:t>
            </a:r>
            <a:r>
              <a:rPr lang="en-GB" sz="1400" dirty="0">
                <a:latin typeface="Calibri" pitchFamily="34" charset="0"/>
                <a:cs typeface="Calibri" pitchFamily="34" charset="0"/>
              </a:rPr>
              <a:t>.</a:t>
            </a:r>
          </a:p>
        </p:txBody>
      </p:sp>
      <p:sp>
        <p:nvSpPr>
          <p:cNvPr id="17" name="Title 2"/>
          <p:cNvSpPr>
            <a:spLocks noGrp="1"/>
          </p:cNvSpPr>
          <p:nvPr>
            <p:ph type="title"/>
          </p:nvPr>
        </p:nvSpPr>
        <p:spPr>
          <a:xfrm>
            <a:off x="179512" y="188640"/>
            <a:ext cx="8733656" cy="360040"/>
          </a:xfrm>
        </p:spPr>
        <p:txBody>
          <a:bodyPr>
            <a:noAutofit/>
          </a:bodyPr>
          <a:lstStyle/>
          <a:p>
            <a:r>
              <a:rPr lang="en-GB" sz="3600" dirty="0" smtClean="0"/>
              <a:t>LO1 -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3"/>
            <a:ext cx="8784976" cy="5616624"/>
          </a:xfrm>
        </p:spPr>
        <p:txBody>
          <a:bodyPr>
            <a:noAutofit/>
          </a:bodyPr>
          <a:lstStyle/>
          <a:p>
            <a:pPr marL="255588" indent="-255588"/>
            <a:r>
              <a:rPr lang="en-GB" sz="1800" dirty="0" smtClean="0"/>
              <a:t>If </a:t>
            </a:r>
            <a:r>
              <a:rPr lang="en-GB" sz="1800" dirty="0"/>
              <a:t>possible a visit to The Museum of Computing could be arranged </a:t>
            </a:r>
            <a:r>
              <a:rPr lang="en-GB" sz="1800" u="sng" dirty="0" smtClean="0">
                <a:hlinkClick r:id="rId2"/>
              </a:rPr>
              <a:t>www.museumofcomputing.org.uk</a:t>
            </a:r>
            <a:r>
              <a:rPr lang="en-GB" sz="1800" dirty="0" smtClean="0"/>
              <a:t> to </a:t>
            </a:r>
            <a:r>
              <a:rPr lang="en-GB" sz="1800" dirty="0"/>
              <a:t>look at the history of computer games, the genres and the graphical enhancements e.g. basic scrolling games through to present day games using 3D engines. It would also be useful to get visiting speakers or talks from older students to talk about how their experience of computer games has changed. Further work can be carried out using the internet to research the history behind computer games. </a:t>
            </a:r>
          </a:p>
          <a:p>
            <a:pPr marL="255588" indent="-255588"/>
            <a:r>
              <a:rPr lang="en-GB" sz="1800" dirty="0"/>
              <a:t>Learners can look at their own experiences in terms of the add on and expansion packs they have bought for the games they play – this may include buying points or paying for monthly access to games. Learners could be split into groups and should research the cost of these in comparison to the original game and the motivation by the games industry to publish </a:t>
            </a:r>
            <a:r>
              <a:rPr lang="en-GB" sz="1800" dirty="0" smtClean="0"/>
              <a:t>these.</a:t>
            </a:r>
          </a:p>
          <a:p>
            <a:pPr marL="255588" indent="-255588"/>
            <a:r>
              <a:rPr lang="en-GB" sz="1800" dirty="0" smtClean="0"/>
              <a:t>Groups </a:t>
            </a:r>
            <a:r>
              <a:rPr lang="en-GB" sz="1800" dirty="0"/>
              <a:t>could be given a list of games with expansion packs and points available and research using the internet or visiting game shops to obtain this information and then present it to the class to stimulate a discussion. (These expansions and points are used to keep the game fresh and expand its life span through access to extra items, characters, etc., to increase revenue over and above the original cost of the game.) 	</a:t>
            </a:r>
          </a:p>
          <a:p>
            <a:pPr marL="255588" indent="-255588"/>
            <a:r>
              <a:rPr lang="en-GB" sz="1800" dirty="0"/>
              <a:t>	</a:t>
            </a:r>
          </a:p>
        </p:txBody>
      </p:sp>
      <p:sp>
        <p:nvSpPr>
          <p:cNvPr id="3" name="Title 2"/>
          <p:cNvSpPr>
            <a:spLocks noGrp="1"/>
          </p:cNvSpPr>
          <p:nvPr>
            <p:ph type="title"/>
          </p:nvPr>
        </p:nvSpPr>
        <p:spPr>
          <a:xfrm>
            <a:off x="230832" y="116632"/>
            <a:ext cx="8733656" cy="648072"/>
          </a:xfrm>
        </p:spPr>
        <p:txBody>
          <a:bodyPr>
            <a:noAutofit/>
          </a:bodyPr>
          <a:lstStyle/>
          <a:p>
            <a:r>
              <a:rPr lang="en-GB" sz="2600" dirty="0"/>
              <a:t>LO1 - Understand game platform </a:t>
            </a:r>
            <a:r>
              <a:rPr lang="en-GB" sz="2600" dirty="0" smtClean="0"/>
              <a:t>types - Scenario</a:t>
            </a:r>
            <a:endParaRPr lang="en-GB" sz="2600" dirty="0"/>
          </a:p>
        </p:txBody>
      </p:sp>
    </p:spTree>
    <p:extLst>
      <p:ext uri="{BB962C8B-B14F-4D97-AF65-F5344CB8AC3E}">
        <p14:creationId xmlns:p14="http://schemas.microsoft.com/office/powerpoint/2010/main" val="17425803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832" y="116632"/>
            <a:ext cx="8733656" cy="648072"/>
          </a:xfrm>
        </p:spPr>
        <p:txBody>
          <a:bodyPr>
            <a:noAutofit/>
          </a:bodyPr>
          <a:lstStyle/>
          <a:p>
            <a:r>
              <a:rPr lang="en-GB" sz="2600" dirty="0" smtClean="0"/>
              <a:t>P1.1 - Visual </a:t>
            </a:r>
            <a:r>
              <a:rPr lang="en-GB" sz="2600" dirty="0"/>
              <a:t>style and elements of game </a:t>
            </a:r>
            <a:r>
              <a:rPr lang="en-GB" sz="2600" dirty="0" smtClean="0"/>
              <a:t>play - Intro </a:t>
            </a:r>
            <a:endParaRPr lang="en-GB" sz="2600" dirty="0"/>
          </a:p>
        </p:txBody>
      </p:sp>
      <p:sp>
        <p:nvSpPr>
          <p:cNvPr id="6" name="Content Placeholder 5"/>
          <p:cNvSpPr>
            <a:spLocks noGrp="1"/>
          </p:cNvSpPr>
          <p:nvPr>
            <p:ph idx="1"/>
          </p:nvPr>
        </p:nvSpPr>
        <p:spPr>
          <a:xfrm>
            <a:off x="179512" y="919261"/>
            <a:ext cx="8712968" cy="5462067"/>
          </a:xfrm>
        </p:spPr>
        <p:txBody>
          <a:bodyPr>
            <a:normAutofit fontScale="92500" lnSpcReduction="20000"/>
          </a:bodyPr>
          <a:lstStyle/>
          <a:p>
            <a:pPr marL="255588" indent="-255588"/>
            <a:r>
              <a:rPr lang="en-GB" sz="2200" dirty="0" smtClean="0"/>
              <a:t>Games appeal for lots of different reasons, quality of graphics, quality of gameplay, realism, fun, the feeling of achievement or just to pass the time. Over the last 35 years little has changed in terms of most of these, </a:t>
            </a:r>
            <a:r>
              <a:rPr lang="en-GB" sz="2200" dirty="0" err="1" smtClean="0"/>
              <a:t>Galaga</a:t>
            </a:r>
            <a:r>
              <a:rPr lang="en-GB" sz="2200" dirty="0" smtClean="0"/>
              <a:t> and Space Invaders was as addictive in 1979 as Candy Crush is now. But something had to change or we would still be playing Centipede.</a:t>
            </a:r>
          </a:p>
          <a:p>
            <a:pPr marL="255588" indent="-255588"/>
            <a:r>
              <a:rPr lang="en-GB" sz="2200" dirty="0" smtClean="0"/>
              <a:t>The biggest change is the quality of the game, the quality of sound, video, graphics, realism, the 3D effects, the cut sequences. The appeal is still the same, more people are not playing games now because they are better, more people are playing because they are more available and cheaper. The death of the arcades is an indication of this.</a:t>
            </a:r>
          </a:p>
          <a:p>
            <a:pPr marL="255588" indent="-255588"/>
            <a:r>
              <a:rPr lang="en-GB" sz="2200" dirty="0" smtClean="0"/>
              <a:t>The expectation of modern games is the same, you either buy something cutesy, Sims, Mario, Candy Crush etc. or something realistic, Need for Speed, COD, Skyrim etc.</a:t>
            </a:r>
          </a:p>
          <a:p>
            <a:pPr marL="255588" indent="-255588"/>
            <a:r>
              <a:rPr lang="en-GB" sz="2200" dirty="0" smtClean="0"/>
              <a:t>With modern technologies the making of modern looking graphics has become less problematic, it is as easy now to create a wooden cottage in the trees using models and programs like Maya as it was to create a demon in Quake 25 years ago. But it will be a lovely cottage, with wood piles, cobwebs, glass windows, smoke coming out of the brick Chimney.</a:t>
            </a:r>
          </a:p>
        </p:txBody>
      </p:sp>
    </p:spTree>
    <p:extLst>
      <p:ext uri="{BB962C8B-B14F-4D97-AF65-F5344CB8AC3E}">
        <p14:creationId xmlns:p14="http://schemas.microsoft.com/office/powerpoint/2010/main" val="34246216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832" y="116632"/>
            <a:ext cx="8733656" cy="504056"/>
          </a:xfrm>
        </p:spPr>
        <p:txBody>
          <a:bodyPr>
            <a:noAutofit/>
          </a:bodyPr>
          <a:lstStyle/>
          <a:p>
            <a:r>
              <a:rPr lang="en-GB" sz="2100" dirty="0" smtClean="0"/>
              <a:t>P1.1 - Visual </a:t>
            </a:r>
            <a:r>
              <a:rPr lang="en-GB" sz="2100" dirty="0"/>
              <a:t>style and </a:t>
            </a:r>
            <a:r>
              <a:rPr lang="en-GB" sz="2100" dirty="0" smtClean="0"/>
              <a:t>elements – Terrain, Building and Objects</a:t>
            </a:r>
            <a:endParaRPr lang="en-GB" sz="2100" dirty="0"/>
          </a:p>
        </p:txBody>
      </p:sp>
      <p:sp>
        <p:nvSpPr>
          <p:cNvPr id="6" name="Content Placeholder 5"/>
          <p:cNvSpPr>
            <a:spLocks noGrp="1"/>
          </p:cNvSpPr>
          <p:nvPr>
            <p:ph idx="1"/>
          </p:nvPr>
        </p:nvSpPr>
        <p:spPr>
          <a:xfrm>
            <a:off x="107504" y="692696"/>
            <a:ext cx="7200800" cy="5616624"/>
          </a:xfrm>
        </p:spPr>
        <p:txBody>
          <a:bodyPr>
            <a:normAutofit fontScale="85000" lnSpcReduction="20000"/>
          </a:bodyPr>
          <a:lstStyle/>
          <a:p>
            <a:pPr marL="361950" lvl="1" indent="-331788">
              <a:buFont typeface="Wingdings 3" pitchFamily="18" charset="2"/>
              <a:buChar char=""/>
            </a:pPr>
            <a:r>
              <a:rPr lang="en-GB" sz="2200" b="1" dirty="0" smtClean="0"/>
              <a:t>Terrain</a:t>
            </a:r>
            <a:r>
              <a:rPr lang="en-GB" sz="2200" dirty="0" smtClean="0"/>
              <a:t> – The development of games in the last 40 years in terms of location and objects has moved once, from static picture background or colour background to dimensional. Dungeon Keeper and the Hobbit was the first obvious leap when it created wireframe 3D visuals to indicate 3D but it was not until </a:t>
            </a:r>
            <a:r>
              <a:rPr lang="en-GB" sz="2200" dirty="0" err="1" smtClean="0"/>
              <a:t>Wolfenstein</a:t>
            </a:r>
            <a:r>
              <a:rPr lang="en-GB" sz="2200" dirty="0" smtClean="0"/>
              <a:t> that the 3D became true rather than vector based. The floor was tiled to show distance, walls could be viewed from angles and had some degree of gr</a:t>
            </a:r>
            <a:r>
              <a:rPr lang="en-GB" sz="2200" dirty="0"/>
              <a:t>aphic enhancement</a:t>
            </a:r>
            <a:r>
              <a:rPr lang="en-GB" sz="2200" dirty="0" smtClean="0"/>
              <a:t>.</a:t>
            </a:r>
          </a:p>
          <a:p>
            <a:pPr marL="361950" lvl="1" indent="-331788">
              <a:buFont typeface="Wingdings 3" pitchFamily="18" charset="2"/>
              <a:buChar char=""/>
            </a:pPr>
            <a:r>
              <a:rPr lang="en-GB" sz="2200" dirty="0" smtClean="0"/>
              <a:t>Now they terrain is built using programs like </a:t>
            </a:r>
            <a:r>
              <a:rPr lang="en-GB" sz="2200" dirty="0" err="1" smtClean="0"/>
              <a:t>Vue</a:t>
            </a:r>
            <a:r>
              <a:rPr lang="en-GB" sz="2200" dirty="0" smtClean="0"/>
              <a:t> or </a:t>
            </a:r>
            <a:r>
              <a:rPr lang="en-GB" sz="2200" dirty="0" err="1" smtClean="0"/>
              <a:t>Mudbox</a:t>
            </a:r>
            <a:r>
              <a:rPr lang="en-GB" sz="2200" dirty="0" smtClean="0"/>
              <a:t>, hills, valleys, rivers, mountains, all acting as hindrances or interactive. </a:t>
            </a:r>
          </a:p>
          <a:p>
            <a:pPr marL="361950" lvl="1" indent="-331788">
              <a:buFont typeface="Wingdings 3" pitchFamily="18" charset="2"/>
              <a:buChar char=""/>
            </a:pPr>
            <a:r>
              <a:rPr lang="en-GB" sz="2200" dirty="0" smtClean="0"/>
              <a:t>Games can be open world, seemingly limitless landscapes, or Sandboxed, the edges sealed by some object or un-passable mountain range.</a:t>
            </a:r>
          </a:p>
          <a:p>
            <a:pPr marL="361950" lvl="1" indent="-331788">
              <a:buFont typeface="Wingdings 3" pitchFamily="18" charset="2"/>
              <a:buChar char=""/>
            </a:pPr>
            <a:r>
              <a:rPr lang="en-GB" sz="2200" dirty="0" smtClean="0"/>
              <a:t>With platform games like Mario this started as parallax, two landscapes drawn and moving at different speeds on separate planes to give the effect of 3D. Things have not changed much.</a:t>
            </a:r>
          </a:p>
          <a:p>
            <a:pPr marL="361950" lvl="1" indent="-331788">
              <a:buFont typeface="Wingdings 3" pitchFamily="18" charset="2"/>
              <a:buChar char=""/>
            </a:pPr>
            <a:r>
              <a:rPr lang="en-GB" sz="2200" dirty="0" smtClean="0"/>
              <a:t>With driving games this is again Sandbox, you cannot everywhere you like but the visual enhancements and style are more realistic and appealing.</a:t>
            </a:r>
          </a:p>
          <a:p>
            <a:pPr marL="361950" lvl="1" indent="-331788">
              <a:buFont typeface="Wingdings 3" pitchFamily="18" charset="2"/>
              <a:buChar char=""/>
            </a:pPr>
            <a:endParaRPr lang="en-GB" sz="2200" dirty="0" smtClean="0"/>
          </a:p>
          <a:p>
            <a:pPr marL="361950" lvl="1" indent="-331788">
              <a:buFont typeface="Wingdings 3" pitchFamily="18" charset="2"/>
              <a:buChar char=""/>
            </a:pPr>
            <a:endParaRPr lang="en-GB" sz="2200" dirty="0"/>
          </a:p>
        </p:txBody>
      </p:sp>
    </p:spTree>
    <p:extLst>
      <p:ext uri="{BB962C8B-B14F-4D97-AF65-F5344CB8AC3E}">
        <p14:creationId xmlns:p14="http://schemas.microsoft.com/office/powerpoint/2010/main" val="16623399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832" y="116632"/>
            <a:ext cx="8733656" cy="504056"/>
          </a:xfrm>
        </p:spPr>
        <p:txBody>
          <a:bodyPr>
            <a:noAutofit/>
          </a:bodyPr>
          <a:lstStyle/>
          <a:p>
            <a:r>
              <a:rPr lang="en-GB" sz="2100" dirty="0" smtClean="0"/>
              <a:t>P1.1 - Visual </a:t>
            </a:r>
            <a:r>
              <a:rPr lang="en-GB" sz="2100" dirty="0"/>
              <a:t>style and </a:t>
            </a:r>
            <a:r>
              <a:rPr lang="en-GB" sz="2100" dirty="0" smtClean="0"/>
              <a:t>elements – Terrain, Building and Objects</a:t>
            </a:r>
            <a:endParaRPr lang="en-GB" sz="2100" dirty="0"/>
          </a:p>
        </p:txBody>
      </p:sp>
      <p:sp>
        <p:nvSpPr>
          <p:cNvPr id="6" name="Content Placeholder 5"/>
          <p:cNvSpPr>
            <a:spLocks noGrp="1"/>
          </p:cNvSpPr>
          <p:nvPr>
            <p:ph idx="1"/>
          </p:nvPr>
        </p:nvSpPr>
        <p:spPr>
          <a:xfrm>
            <a:off x="107504" y="692696"/>
            <a:ext cx="7200800" cy="5616624"/>
          </a:xfrm>
        </p:spPr>
        <p:txBody>
          <a:bodyPr>
            <a:normAutofit fontScale="77500" lnSpcReduction="20000"/>
          </a:bodyPr>
          <a:lstStyle/>
          <a:p>
            <a:pPr marL="361950" lvl="1" indent="-331788">
              <a:buFont typeface="Wingdings 3" pitchFamily="18" charset="2"/>
              <a:buChar char=""/>
            </a:pPr>
            <a:r>
              <a:rPr lang="en-GB" sz="2200" b="1" dirty="0" smtClean="0"/>
              <a:t>Buildings and Objects</a:t>
            </a:r>
            <a:r>
              <a:rPr lang="en-GB" sz="2200" dirty="0" smtClean="0"/>
              <a:t> – The current levels of buildings and Objects has reached a plateau, visually they can barely get any better, designed in 3DS Max and Maya, saved as a .DXF file and inserted into a game like a Lego plan. Houses, huts, skyscrapers etc. are all designed this way, game variations come in the form of lighting, damage, location etc. </a:t>
            </a:r>
            <a:endParaRPr lang="en-GB" sz="2200" dirty="0"/>
          </a:p>
          <a:p>
            <a:pPr marL="361950" lvl="1" indent="-331788">
              <a:buFont typeface="Wingdings 3" pitchFamily="18" charset="2"/>
              <a:buChar char=""/>
            </a:pPr>
            <a:r>
              <a:rPr lang="en-GB" sz="2200" dirty="0" smtClean="0"/>
              <a:t>In a modern game you would not be surprised to walk into a hut without a fireplace, table, cupboards, chairs etc. this has become an expectation.  These as well as buildings can be purchased from libraries to be edited and many come pre-supplied as part of the game creation packages, Unity, CryEngine and the Rage engine.</a:t>
            </a:r>
          </a:p>
          <a:p>
            <a:pPr marL="361950" lvl="1" indent="-331788">
              <a:buFont typeface="Wingdings 3" pitchFamily="18" charset="2"/>
              <a:buChar char=""/>
            </a:pPr>
            <a:r>
              <a:rPr lang="en-GB" sz="2200" dirty="0" smtClean="0"/>
              <a:t>Previous games struggled with this due to memory, capacity and processing power. Games like the original GTA had buildings as did Sim City but they were just boxes, non interactive. Similarly with objects, only the pre-prepared objects in games like Tomb Raider could be used. In Platform games like Mario or Jazz Jackrabbit, these objects were few, mushrooms were all the same but for colours, platforms and pillars were similar.</a:t>
            </a:r>
          </a:p>
          <a:p>
            <a:pPr marL="30162" lvl="1" indent="0">
              <a:buNone/>
            </a:pPr>
            <a:r>
              <a:rPr lang="en-GB" sz="2200" b="1" dirty="0" smtClean="0"/>
              <a:t>P1.1 - Task 01 –</a:t>
            </a:r>
            <a:r>
              <a:rPr lang="en-GB" sz="2200" dirty="0" smtClean="0"/>
              <a:t> In terms of </a:t>
            </a:r>
            <a:r>
              <a:rPr lang="en-GB" sz="2200" b="1" dirty="0" smtClean="0"/>
              <a:t>Terrain, Buildings and Objects</a:t>
            </a:r>
            <a:r>
              <a:rPr lang="en-GB" sz="2200" dirty="0" smtClean="0"/>
              <a:t>, describe the Visual Style and Elements in previous and current games when it comes to the appeal and expectations of the gaming audience.</a:t>
            </a:r>
          </a:p>
        </p:txBody>
      </p:sp>
    </p:spTree>
    <p:extLst>
      <p:ext uri="{BB962C8B-B14F-4D97-AF65-F5344CB8AC3E}">
        <p14:creationId xmlns:p14="http://schemas.microsoft.com/office/powerpoint/2010/main" val="9054820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832" y="116632"/>
            <a:ext cx="8733656" cy="504056"/>
          </a:xfrm>
        </p:spPr>
        <p:txBody>
          <a:bodyPr>
            <a:noAutofit/>
          </a:bodyPr>
          <a:lstStyle/>
          <a:p>
            <a:r>
              <a:rPr lang="en-GB" sz="2100" dirty="0" smtClean="0"/>
              <a:t>P1.2 - Visual </a:t>
            </a:r>
            <a:r>
              <a:rPr lang="en-GB" sz="2100" dirty="0"/>
              <a:t>style and </a:t>
            </a:r>
            <a:r>
              <a:rPr lang="en-GB" sz="2100" dirty="0" smtClean="0"/>
              <a:t>elements – Characters and Contestants</a:t>
            </a:r>
            <a:endParaRPr lang="en-GB" sz="2100" dirty="0"/>
          </a:p>
        </p:txBody>
      </p:sp>
      <p:sp>
        <p:nvSpPr>
          <p:cNvPr id="6" name="Content Placeholder 5"/>
          <p:cNvSpPr>
            <a:spLocks noGrp="1"/>
          </p:cNvSpPr>
          <p:nvPr>
            <p:ph idx="1"/>
          </p:nvPr>
        </p:nvSpPr>
        <p:spPr>
          <a:xfrm>
            <a:off x="179512" y="919261"/>
            <a:ext cx="7272808" cy="5462067"/>
          </a:xfrm>
        </p:spPr>
        <p:txBody>
          <a:bodyPr>
            <a:normAutofit fontScale="92500" lnSpcReduction="20000"/>
          </a:bodyPr>
          <a:lstStyle/>
          <a:p>
            <a:pPr marL="361950" lvl="1" indent="-361950">
              <a:buFont typeface="Wingdings 3" pitchFamily="18" charset="2"/>
              <a:buChar char=""/>
            </a:pPr>
            <a:r>
              <a:rPr lang="en-GB" sz="2000" b="1" dirty="0" smtClean="0"/>
              <a:t>Playing </a:t>
            </a:r>
            <a:r>
              <a:rPr lang="en-GB" sz="2000" b="1" dirty="0"/>
              <a:t>and non-playing characters </a:t>
            </a:r>
            <a:r>
              <a:rPr lang="en-GB" sz="2000" dirty="0" smtClean="0"/>
              <a:t>- Games have always had characters and Non Playing Characters, NPC’s, to interact with. What has changes in 40 years is the dynamic of these NPC’s and the AI and expectation that goes with them. The ghosts in </a:t>
            </a:r>
            <a:r>
              <a:rPr lang="en-GB" sz="2000" dirty="0" err="1" smtClean="0"/>
              <a:t>Pacman</a:t>
            </a:r>
            <a:r>
              <a:rPr lang="en-GB" sz="2000" dirty="0" smtClean="0"/>
              <a:t> did not have personalities or AI, the other bat in Pong did not have bad days, the car you just pushed off the road in Outrun was not some Mom taking the shopping home for the kids with the last of her widow’s benefit, but modern expectations of games do.</a:t>
            </a:r>
          </a:p>
          <a:p>
            <a:pPr marL="361950" lvl="1" indent="-361950">
              <a:buFont typeface="Wingdings 3" pitchFamily="18" charset="2"/>
              <a:buChar char=""/>
            </a:pPr>
            <a:r>
              <a:rPr lang="en-GB" sz="2000" dirty="0" smtClean="0"/>
              <a:t>Games like Fable introduced the idea that not only did NPC’s have character but they also had lives. Games like Assassins creed have NPC’s that get upset when you barge through them. We would expect every character in Skyrim to have something to say that advances the plot or adds to the theme.</a:t>
            </a:r>
          </a:p>
          <a:p>
            <a:pPr marL="361950" lvl="1" indent="-361950">
              <a:buFont typeface="Wingdings 3" pitchFamily="18" charset="2"/>
              <a:buChar char=""/>
            </a:pPr>
            <a:r>
              <a:rPr lang="en-GB" sz="2000" dirty="0" smtClean="0"/>
              <a:t>And now these characters are 3D, clothed in styles,  have character lines on their faces, go home at night, drink in the pubs etc. For games like GTA they have lives, history, the main ones add to the story, react according to how you react, to the answers you give. With more memory and processing power this is possible.</a:t>
            </a:r>
          </a:p>
        </p:txBody>
      </p:sp>
    </p:spTree>
    <p:extLst>
      <p:ext uri="{BB962C8B-B14F-4D97-AF65-F5344CB8AC3E}">
        <p14:creationId xmlns:p14="http://schemas.microsoft.com/office/powerpoint/2010/main" val="39761740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ustom 1">
      <a:dk1>
        <a:sysClr val="windowText" lastClr="000000"/>
      </a:dk1>
      <a:lt1>
        <a:sysClr val="window" lastClr="FFFFFF"/>
      </a:lt1>
      <a:dk2>
        <a:srgbClr val="464646"/>
      </a:dk2>
      <a:lt2>
        <a:srgbClr val="DEF5FA"/>
      </a:lt2>
      <a:accent1>
        <a:srgbClr val="6DAA2D"/>
      </a:accent1>
      <a:accent2>
        <a:srgbClr val="DA1F28"/>
      </a:accent2>
      <a:accent3>
        <a:srgbClr val="EB641B"/>
      </a:accent3>
      <a:accent4>
        <a:srgbClr val="00A21F"/>
      </a:accent4>
      <a:accent5>
        <a:srgbClr val="474B78"/>
      </a:accent5>
      <a:accent6>
        <a:srgbClr val="7D3C4A"/>
      </a:accent6>
      <a:hlink>
        <a:srgbClr val="FF8119"/>
      </a:hlink>
      <a:folHlink>
        <a:srgbClr val="8EEA9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15556</TotalTime>
  <Words>9914</Words>
  <Application>Microsoft Office PowerPoint</Application>
  <PresentationFormat>On-screen Show (4:3)</PresentationFormat>
  <Paragraphs>469</Paragraphs>
  <Slides>43</Slides>
  <Notes>2</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Concourse</vt:lpstr>
      <vt:lpstr>Unit 32</vt:lpstr>
      <vt:lpstr>LO1 - Assessment Criteria</vt:lpstr>
      <vt:lpstr>Assessment Criteria P1, M1 and D1</vt:lpstr>
      <vt:lpstr>LO1 - Understand game platform types - Scenario</vt:lpstr>
      <vt:lpstr>LO1 - Understand game platform types - Scenario</vt:lpstr>
      <vt:lpstr>P1.1 - Visual style and elements of game play - Intro </vt:lpstr>
      <vt:lpstr>P1.1 - Visual style and elements – Terrain, Building and Objects</vt:lpstr>
      <vt:lpstr>P1.1 - Visual style and elements – Terrain, Building and Objects</vt:lpstr>
      <vt:lpstr>P1.2 - Visual style and elements – Characters and Contestants</vt:lpstr>
      <vt:lpstr>P1.2 - Visual style and elements – Characters and Contestants</vt:lpstr>
      <vt:lpstr>P1.3 - Visual style and elements – 2D, 3D, first person, aerial, scrolling </vt:lpstr>
      <vt:lpstr>PowerPoint Presentation</vt:lpstr>
      <vt:lpstr>P1.4 - Visual style and elements – Game Objectives</vt:lpstr>
      <vt:lpstr>M1.1 - History of computer gaming  - General</vt:lpstr>
      <vt:lpstr>M1.1 - History of computer gaming - General </vt:lpstr>
      <vt:lpstr>M1.1 - History of computer gaming - General</vt:lpstr>
      <vt:lpstr>M1.2 - Platform types - Arcades</vt:lpstr>
      <vt:lpstr>M1.2 - Platform types - Arcades</vt:lpstr>
      <vt:lpstr>M1.2 - Platform types - Arcades</vt:lpstr>
      <vt:lpstr>M1.3 - Platform types – PC’s</vt:lpstr>
      <vt:lpstr>M1.3 - Platform types – PC’s</vt:lpstr>
      <vt:lpstr>M1.3 - Platform types – PC’s</vt:lpstr>
      <vt:lpstr>M1.4 - Platform types - Consoles</vt:lpstr>
      <vt:lpstr>M1.4 - Platform types - Consoles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M1.6 - Platform types – Sony</vt:lpstr>
      <vt:lpstr>M1.6 - Platform types - Apple</vt:lpstr>
      <vt:lpstr>M1.6 - Platform types – Android and Microsoft</vt:lpstr>
      <vt:lpstr>M1.7 – Availability of On-Line Gaming - Connectivity</vt:lpstr>
      <vt:lpstr>M1.7 – Availability of On-Line Gaming - Connectivity</vt:lpstr>
      <vt:lpstr>D1.1 - Visual style and elements of game play – Expansion Packs </vt:lpstr>
      <vt:lpstr>D1.1 - Visual style and elements of game play – Expansion Packs </vt:lpstr>
      <vt:lpstr>D1.1 - Visual style and elements of game play – Expansion Packs </vt:lpstr>
      <vt:lpstr>D1.1 - Visual style and elements of game play – Expansion Packs </vt:lpstr>
      <vt:lpstr>LO1 -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312</cp:revision>
  <dcterms:created xsi:type="dcterms:W3CDTF">2010-12-28T13:51:34Z</dcterms:created>
  <dcterms:modified xsi:type="dcterms:W3CDTF">2014-07-29T13:51:10Z</dcterms:modified>
</cp:coreProperties>
</file>